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61" r:id="rId5"/>
    <p:sldId id="262" r:id="rId6"/>
    <p:sldId id="265" r:id="rId7"/>
    <p:sldId id="272" r:id="rId8"/>
    <p:sldId id="267" r:id="rId9"/>
    <p:sldId id="268" r:id="rId10"/>
    <p:sldId id="269" r:id="rId11"/>
    <p:sldId id="270" r:id="rId12"/>
    <p:sldId id="273" r:id="rId13"/>
    <p:sldId id="271" r:id="rId14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FF"/>
    <a:srgbClr val="FFCC66"/>
    <a:srgbClr val="FFCC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5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884986876640417"/>
          <c:y val="0.11717060367454069"/>
          <c:w val="0.67084558180227472"/>
          <c:h val="0.8211191652028835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HY헤드라인M" panose="02030600000101010101" pitchFamily="18" charset="-127"/>
                    <a:ea typeface="HY헤드라인M" panose="02030600000101010101" pitchFamily="18" charset="-127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빠른 고객 대응으로 고객 만족도 향상</c:v>
                </c:pt>
                <c:pt idx="1">
                  <c:v>반복적이고, 부가 가치가 낮은 작업 해소</c:v>
                </c:pt>
                <c:pt idx="2">
                  <c:v>과도한 인력이 배치된 영역에 인력 감축</c:v>
                </c:pt>
                <c:pt idx="3">
                  <c:v>반복적인 관리 작업 감소</c:v>
                </c:pt>
                <c:pt idx="4">
                  <c:v>추가 인력 확보 없이 업무 성과 증대</c:v>
                </c:pt>
                <c:pt idx="5">
                  <c:v>오류와 실수 감소 및 재작업 소요 시간 단축</c:v>
                </c:pt>
                <c:pt idx="6">
                  <c:v>응답 속도 개선으로 가치 실현 시간 단축 및 
전반적인 프로세스 효율성 향상</c:v>
                </c:pt>
              </c:strCache>
            </c:strRef>
          </c:cat>
          <c:val>
            <c:numRef>
              <c:f>Sheet1!$B$2:$B$8</c:f>
              <c:numCache>
                <c:formatCode>0%</c:formatCode>
                <c:ptCount val="7"/>
                <c:pt idx="0">
                  <c:v>0.3</c:v>
                </c:pt>
                <c:pt idx="1">
                  <c:v>0.75</c:v>
                </c:pt>
                <c:pt idx="2">
                  <c:v>0.73</c:v>
                </c:pt>
                <c:pt idx="3">
                  <c:v>0.75</c:v>
                </c:pt>
                <c:pt idx="4">
                  <c:v>0.65</c:v>
                </c:pt>
                <c:pt idx="5">
                  <c:v>0.8</c:v>
                </c:pt>
                <c:pt idx="6">
                  <c:v>0.79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7C-4981-9984-B6085BF49E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67679744"/>
        <c:axId val="219094336"/>
      </c:barChart>
      <c:catAx>
        <c:axId val="67679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 algn="r">
              <a:defRPr sz="1050" b="0" i="0" u="none" strike="noStrike" kern="1200" baseline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+mn-cs"/>
              </a:defRPr>
            </a:pPr>
            <a:endParaRPr lang="ko-KR"/>
          </a:p>
        </c:txPr>
        <c:crossAx val="219094336"/>
        <c:crosses val="autoZero"/>
        <c:auto val="1"/>
        <c:lblAlgn val="ctr"/>
        <c:lblOffset val="100"/>
        <c:noMultiLvlLbl val="0"/>
      </c:catAx>
      <c:valAx>
        <c:axId val="219094336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6767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400">
          <a:solidFill>
            <a:schemeClr val="tx1"/>
          </a:solidFill>
          <a:latin typeface="원신한 Light" panose="020B0303000000000000" pitchFamily="50" charset="-127"/>
          <a:ea typeface="원신한 Light" panose="020B0303000000000000" pitchFamily="50" charset="-127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19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0398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254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101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11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374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32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5528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974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2798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416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0000"/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9A24F-07AF-499E-8FD4-6BF57308ABD3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5EE6A-7B9B-4A86-A106-67ED59BBBA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337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B8C148-6242-4D5E-9421-F246E0036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791" y="919245"/>
            <a:ext cx="8420100" cy="2387600"/>
          </a:xfrm>
        </p:spPr>
        <p:txBody>
          <a:bodyPr anchor="ctr">
            <a:normAutofit/>
          </a:bodyPr>
          <a:lstStyle/>
          <a:p>
            <a:r>
              <a:rPr lang="en-US" altLang="ko-KR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RPA</a:t>
            </a:r>
            <a:r>
              <a:rPr lang="ko-KR" altLang="en-US" sz="4800">
                <a:latin typeface="HY헤드라인M" panose="02030600000101010101" pitchFamily="18" charset="-127"/>
                <a:ea typeface="HY헤드라인M" panose="02030600000101010101" pitchFamily="18" charset="-127"/>
              </a:rPr>
              <a:t>를 </a:t>
            </a:r>
            <a:r>
              <a:rPr lang="ko-KR" altLang="en-US" sz="48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통한</a:t>
            </a:r>
            <a:r>
              <a:rPr lang="en-US" altLang="ko-KR" sz="48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업무자동화</a:t>
            </a:r>
            <a:r>
              <a:rPr lang="en-US" altLang="ko-KR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sz="4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ko-KR" altLang="en-US" sz="48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60C3E1-7735-463A-8A23-A1E372742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535" y="5659520"/>
            <a:ext cx="2028612" cy="44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4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24469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3" y="184100"/>
            <a:ext cx="5681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RPA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구축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[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기간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3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개월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과제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5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개 내외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--- 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약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천만원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]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0FB9C33-33F1-41D7-B593-EF33B2561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03174"/>
            <a:ext cx="9906000" cy="587072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6DB839E7-5EE8-4963-8EBC-1942F2DA3761}"/>
              </a:ext>
            </a:extLst>
          </p:cNvPr>
          <p:cNvSpPr/>
          <p:nvPr/>
        </p:nvSpPr>
        <p:spPr>
          <a:xfrm rot="20391097">
            <a:off x="3541705" y="2892144"/>
            <a:ext cx="360534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샘 플</a:t>
            </a:r>
          </a:p>
        </p:txBody>
      </p:sp>
    </p:spTree>
    <p:extLst>
      <p:ext uri="{BB962C8B-B14F-4D97-AF65-F5344CB8AC3E}">
        <p14:creationId xmlns:p14="http://schemas.microsoft.com/office/powerpoint/2010/main" val="279067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24469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4" y="184100"/>
            <a:ext cx="6941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RPA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기초교육 커리큘럼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[ 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교육기간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4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시간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32Hr --- 400</a:t>
            </a:r>
            <a:r>
              <a:rPr lang="ko-KR" altLang="en-US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만원 </a:t>
            </a:r>
            <a:r>
              <a:rPr lang="en-US" altLang="ko-KR" sz="1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]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1444A0-A76B-4870-96C9-8B55254A20EF}"/>
              </a:ext>
            </a:extLst>
          </p:cNvPr>
          <p:cNvSpPr txBox="1"/>
          <p:nvPr/>
        </p:nvSpPr>
        <p:spPr>
          <a:xfrm>
            <a:off x="411060" y="1132514"/>
            <a:ext cx="4143442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일차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RPA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가 무엇인가</a:t>
            </a:r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?</a:t>
            </a:r>
          </a:p>
          <a:p>
            <a:r>
              <a:rPr lang="en-US" altLang="ko-KR" dirty="0"/>
              <a:t>              RPA Development</a:t>
            </a:r>
          </a:p>
          <a:p>
            <a:r>
              <a:rPr lang="en-US" altLang="ko-KR" dirty="0"/>
              <a:t>                &gt; UiPath Studio</a:t>
            </a:r>
            <a:r>
              <a:rPr lang="ko-KR" altLang="en-US" dirty="0"/>
              <a:t>설치하기</a:t>
            </a:r>
            <a:endParaRPr lang="en-US" altLang="ko-KR" dirty="0"/>
          </a:p>
          <a:p>
            <a:r>
              <a:rPr lang="en-US" altLang="ko-KR" dirty="0"/>
              <a:t>                &gt; UiPath Studio</a:t>
            </a:r>
            <a:r>
              <a:rPr lang="ko-KR" altLang="en-US" dirty="0"/>
              <a:t>인터페이스 구성</a:t>
            </a:r>
            <a:endParaRPr lang="en-US" altLang="ko-KR" dirty="0"/>
          </a:p>
          <a:p>
            <a:r>
              <a:rPr lang="en-US" altLang="ko-KR" dirty="0"/>
              <a:t>                &gt; RPA</a:t>
            </a:r>
            <a:r>
              <a:rPr lang="ko-KR" altLang="en-US" dirty="0"/>
              <a:t>실습파일 다운로드</a:t>
            </a:r>
            <a:endParaRPr lang="en-US" altLang="ko-KR" dirty="0"/>
          </a:p>
          <a:p>
            <a:r>
              <a:rPr lang="en-US" altLang="ko-KR" dirty="0"/>
              <a:t>              </a:t>
            </a:r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RPA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기초이론</a:t>
            </a:r>
            <a:endParaRPr lang="en-US" altLang="ko-KR" b="1" dirty="0">
              <a:solidFill>
                <a:srgbClr val="0000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dirty="0"/>
              <a:t>                &gt; </a:t>
            </a:r>
            <a:r>
              <a:rPr lang="ko-KR" altLang="en-US" dirty="0"/>
              <a:t>알고리즘</a:t>
            </a:r>
            <a:r>
              <a:rPr lang="en-US" altLang="ko-KR" dirty="0"/>
              <a:t>, </a:t>
            </a:r>
            <a:r>
              <a:rPr lang="ko-KR" altLang="en-US" dirty="0"/>
              <a:t>순서도</a:t>
            </a:r>
            <a:endParaRPr lang="en-US" altLang="ko-KR" dirty="0"/>
          </a:p>
          <a:p>
            <a:r>
              <a:rPr lang="en-US" altLang="ko-KR" dirty="0"/>
              <a:t>                &gt; </a:t>
            </a:r>
            <a:r>
              <a:rPr lang="ko-KR" altLang="en-US" dirty="0"/>
              <a:t>변수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일차 </a:t>
            </a:r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en-US" altLang="ko-KR" dirty="0"/>
              <a:t>RPA </a:t>
            </a:r>
            <a:r>
              <a:rPr lang="ko-KR" altLang="en-US" dirty="0"/>
              <a:t>기초이론</a:t>
            </a:r>
            <a:endParaRPr lang="en-US" altLang="ko-KR" dirty="0"/>
          </a:p>
          <a:p>
            <a:r>
              <a:rPr lang="en-US" altLang="ko-KR" dirty="0"/>
              <a:t>               &gt; </a:t>
            </a:r>
            <a:r>
              <a:rPr lang="ko-KR" altLang="en-US" dirty="0"/>
              <a:t>조건문</a:t>
            </a:r>
            <a:endParaRPr lang="en-US" altLang="ko-KR" dirty="0"/>
          </a:p>
          <a:p>
            <a:r>
              <a:rPr lang="en-US" altLang="ko-KR" dirty="0"/>
              <a:t>               &gt; </a:t>
            </a:r>
            <a:r>
              <a:rPr lang="ko-KR" altLang="en-US" dirty="0" err="1"/>
              <a:t>반복문</a:t>
            </a:r>
            <a:endParaRPr lang="en-US" altLang="ko-KR" dirty="0"/>
          </a:p>
          <a:p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</a:t>
            </a:r>
          </a:p>
          <a:p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UI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자동화 구성하기</a:t>
            </a:r>
            <a:endParaRPr lang="en-US" altLang="ko-KR" b="1" dirty="0">
              <a:solidFill>
                <a:srgbClr val="0000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dirty="0"/>
              <a:t>                &gt; </a:t>
            </a:r>
            <a:r>
              <a:rPr lang="ko-KR" altLang="en-US" dirty="0"/>
              <a:t>레코딩 이론 및 실습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예제 따라하기</a:t>
            </a:r>
            <a:endParaRPr lang="en-US" altLang="ko-KR" b="1" dirty="0">
              <a:solidFill>
                <a:srgbClr val="0000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응용하기 실습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4B94CF-99A2-46CC-9EFD-912DEFDB9529}"/>
              </a:ext>
            </a:extLst>
          </p:cNvPr>
          <p:cNvSpPr txBox="1"/>
          <p:nvPr/>
        </p:nvSpPr>
        <p:spPr>
          <a:xfrm>
            <a:off x="5076737" y="1069515"/>
            <a:ext cx="4589590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일차 </a:t>
            </a:r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UI DATA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추출하기</a:t>
            </a:r>
            <a:endParaRPr lang="en-US" altLang="ko-KR" b="1" dirty="0">
              <a:solidFill>
                <a:srgbClr val="0000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dirty="0"/>
              <a:t>                &gt; Get Text</a:t>
            </a:r>
          </a:p>
          <a:p>
            <a:r>
              <a:rPr lang="en-US" altLang="ko-KR" dirty="0"/>
              <a:t>                &gt; Screen Scraping</a:t>
            </a:r>
          </a:p>
          <a:p>
            <a:r>
              <a:rPr lang="en-US" altLang="ko-KR" dirty="0"/>
              <a:t>                &gt; Data Scraping</a:t>
            </a:r>
          </a:p>
          <a:p>
            <a:r>
              <a:rPr lang="en-US" altLang="ko-KR" dirty="0"/>
              <a:t>              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예제 따라하기</a:t>
            </a:r>
            <a:endParaRPr lang="en-US" altLang="ko-KR" b="1" dirty="0">
              <a:solidFill>
                <a:srgbClr val="0000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응용하기 실습</a:t>
            </a:r>
            <a:endParaRPr lang="en-US" altLang="ko-KR" b="1" dirty="0">
              <a:solidFill>
                <a:srgbClr val="0000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4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일차 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</a:t>
            </a:r>
            <a:r>
              <a:rPr lang="en-US" altLang="ko-KR" dirty="0"/>
              <a:t> </a:t>
            </a:r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UI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수정하기</a:t>
            </a:r>
            <a:endParaRPr lang="en-US" altLang="ko-KR" b="1" dirty="0">
              <a:solidFill>
                <a:srgbClr val="0000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dirty="0"/>
              <a:t>               &gt; Selector</a:t>
            </a:r>
            <a:r>
              <a:rPr lang="ko-KR" altLang="en-US" dirty="0"/>
              <a:t>이론 및 활용</a:t>
            </a:r>
            <a:endParaRPr lang="en-US" altLang="ko-KR" dirty="0"/>
          </a:p>
          <a:p>
            <a:r>
              <a:rPr lang="en-US" altLang="ko-KR" dirty="0"/>
              <a:t>               &gt; Data </a:t>
            </a:r>
            <a:r>
              <a:rPr lang="ko-KR" altLang="en-US" dirty="0"/>
              <a:t>가공하기 </a:t>
            </a:r>
            <a:r>
              <a:rPr lang="en-US" altLang="ko-KR" dirty="0"/>
              <a:t>[ </a:t>
            </a:r>
            <a:r>
              <a:rPr lang="ko-KR" altLang="en-US" dirty="0"/>
              <a:t>테스트</a:t>
            </a:r>
            <a:r>
              <a:rPr lang="en-US" altLang="ko-KR" dirty="0"/>
              <a:t>,</a:t>
            </a:r>
            <a:r>
              <a:rPr lang="ko-KR" altLang="en-US" dirty="0"/>
              <a:t>시간</a:t>
            </a:r>
            <a:r>
              <a:rPr lang="en-US" altLang="ko-KR" dirty="0"/>
              <a:t>,</a:t>
            </a:r>
            <a:r>
              <a:rPr lang="ko-KR" altLang="en-US" dirty="0"/>
              <a:t>배열 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              </a:t>
            </a:r>
          </a:p>
          <a:p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엑셀 </a:t>
            </a:r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&amp; Data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테이블</a:t>
            </a:r>
            <a:endParaRPr lang="en-US" altLang="ko-KR" b="1" dirty="0">
              <a:solidFill>
                <a:srgbClr val="0000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dirty="0"/>
              <a:t>              </a:t>
            </a:r>
            <a:r>
              <a:rPr lang="ko-KR" altLang="en-US" dirty="0"/>
              <a:t>디버깅</a:t>
            </a:r>
            <a:endParaRPr lang="en-US" altLang="ko-KR" dirty="0"/>
          </a:p>
          <a:p>
            <a:r>
              <a:rPr lang="en-US" altLang="ko-KR" dirty="0"/>
              <a:t>              </a:t>
            </a:r>
            <a:r>
              <a:rPr lang="ko-KR" altLang="en-US" dirty="0"/>
              <a:t>예외처리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           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종합 예제 따라하기</a:t>
            </a:r>
            <a:endParaRPr lang="en-US" altLang="ko-KR" b="1" dirty="0">
              <a:solidFill>
                <a:srgbClr val="0000FF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   </a:t>
            </a:r>
            <a:r>
              <a:rPr lang="ko-KR" altLang="en-US" b="1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종합 응용하기 실습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F1B3CCB-62D9-4076-AE2D-F7FA6C32F07D}"/>
              </a:ext>
            </a:extLst>
          </p:cNvPr>
          <p:cNvSpPr/>
          <p:nvPr/>
        </p:nvSpPr>
        <p:spPr>
          <a:xfrm>
            <a:off x="299468" y="883966"/>
            <a:ext cx="9474767" cy="57899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3DCB98B-A412-44F6-855F-6B798E1522A6}"/>
              </a:ext>
            </a:extLst>
          </p:cNvPr>
          <p:cNvCxnSpPr/>
          <p:nvPr/>
        </p:nvCxnSpPr>
        <p:spPr>
          <a:xfrm>
            <a:off x="4745634" y="883966"/>
            <a:ext cx="0" cy="5789927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7806B33-CFCC-49B5-8719-24A09A75950E}"/>
              </a:ext>
            </a:extLst>
          </p:cNvPr>
          <p:cNvCxnSpPr>
            <a:cxnSpLocks/>
          </p:cNvCxnSpPr>
          <p:nvPr/>
        </p:nvCxnSpPr>
        <p:spPr>
          <a:xfrm>
            <a:off x="299468" y="3437389"/>
            <a:ext cx="947476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83C488E-DCD8-4F9E-A77C-D3F9A38E79E6}"/>
              </a:ext>
            </a:extLst>
          </p:cNvPr>
          <p:cNvSpPr/>
          <p:nvPr/>
        </p:nvSpPr>
        <p:spPr>
          <a:xfrm rot="20391097">
            <a:off x="2751828" y="2971800"/>
            <a:ext cx="360534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/>
              <a:t>샘 플</a:t>
            </a:r>
          </a:p>
        </p:txBody>
      </p:sp>
    </p:spTree>
    <p:extLst>
      <p:ext uri="{BB962C8B-B14F-4D97-AF65-F5344CB8AC3E}">
        <p14:creationId xmlns:p14="http://schemas.microsoft.com/office/powerpoint/2010/main" val="369906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24469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3" y="184099"/>
            <a:ext cx="4335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HY헤드라인M" panose="02030600000101010101" pitchFamily="18" charset="-127"/>
                <a:ea typeface="HY헤드라인M" panose="02030600000101010101" pitchFamily="18" charset="-127"/>
              </a:rPr>
              <a:t>RPA </a:t>
            </a:r>
            <a:r>
              <a:rPr lang="ko-KR" altLang="en-US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예시 </a:t>
            </a:r>
            <a:r>
              <a:rPr lang="en-US" altLang="ko-KR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(K-System, Excel)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pic>
        <p:nvPicPr>
          <p:cNvPr id="2" name="KSystem 테스트 예시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029" y="803175"/>
            <a:ext cx="9800506" cy="551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664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034" y="6148631"/>
            <a:ext cx="1850488" cy="44556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F1B20B-E163-4685-8A23-D668D2BF0B7C}"/>
              </a:ext>
            </a:extLst>
          </p:cNvPr>
          <p:cNvSpPr txBox="1"/>
          <p:nvPr/>
        </p:nvSpPr>
        <p:spPr>
          <a:xfrm>
            <a:off x="2914822" y="4024965"/>
            <a:ext cx="35189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/>
              <a:t>감 사 합 </a:t>
            </a:r>
            <a:r>
              <a:rPr lang="ko-KR" altLang="en-US" sz="4400" b="1" dirty="0" err="1"/>
              <a:t>니</a:t>
            </a:r>
            <a:r>
              <a:rPr lang="ko-KR" altLang="en-US" sz="4400" b="1" dirty="0"/>
              <a:t> 다</a:t>
            </a:r>
          </a:p>
        </p:txBody>
      </p:sp>
    </p:spTree>
    <p:extLst>
      <p:ext uri="{BB962C8B-B14F-4D97-AF65-F5344CB8AC3E}">
        <p14:creationId xmlns:p14="http://schemas.microsoft.com/office/powerpoint/2010/main" val="235167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91581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3" y="184099"/>
            <a:ext cx="2649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HY헤드라인M" panose="02030600000101010101" pitchFamily="18" charset="-127"/>
                <a:ea typeface="HY헤드라인M" panose="02030600000101010101" pitchFamily="18" charset="-127"/>
              </a:rPr>
              <a:t>RPA </a:t>
            </a:r>
            <a:r>
              <a:rPr lang="ko-KR" altLang="en-US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추진배경 </a:t>
            </a:r>
            <a:r>
              <a:rPr lang="en-US" altLang="ko-KR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- 1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sp>
        <p:nvSpPr>
          <p:cNvPr id="38" name="object 7">
            <a:extLst>
              <a:ext uri="{FF2B5EF4-FFF2-40B4-BE49-F238E27FC236}">
                <a16:creationId xmlns:a16="http://schemas.microsoft.com/office/drawing/2014/main" id="{664FFB63-F70D-40BB-A979-025D89500C5E}"/>
              </a:ext>
            </a:extLst>
          </p:cNvPr>
          <p:cNvSpPr/>
          <p:nvPr/>
        </p:nvSpPr>
        <p:spPr>
          <a:xfrm>
            <a:off x="187344" y="4911600"/>
            <a:ext cx="4697217" cy="14091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 sz="2155" dirty="0">
              <a:latin typeface="원신한 Light" panose="020B0303000000000000" pitchFamily="50" charset="-127"/>
              <a:ea typeface="원신한 Light" panose="020B0303000000000000" pitchFamily="50" charset="-127"/>
            </a:endParaRPr>
          </a:p>
        </p:txBody>
      </p:sp>
      <p:sp>
        <p:nvSpPr>
          <p:cNvPr id="39" name="object 9">
            <a:extLst>
              <a:ext uri="{FF2B5EF4-FFF2-40B4-BE49-F238E27FC236}">
                <a16:creationId xmlns:a16="http://schemas.microsoft.com/office/drawing/2014/main" id="{9CFAD0BB-4E16-47AD-B846-9156B0C47144}"/>
              </a:ext>
            </a:extLst>
          </p:cNvPr>
          <p:cNvSpPr/>
          <p:nvPr/>
        </p:nvSpPr>
        <p:spPr>
          <a:xfrm>
            <a:off x="188258" y="1649530"/>
            <a:ext cx="4697629" cy="3247520"/>
          </a:xfrm>
          <a:custGeom>
            <a:avLst/>
            <a:gdLst/>
            <a:ahLst/>
            <a:cxnLst/>
            <a:rect l="l" t="t" r="r" b="b"/>
            <a:pathLst>
              <a:path w="4360545" h="3112135">
                <a:moveTo>
                  <a:pt x="0" y="3112008"/>
                </a:moveTo>
                <a:lnTo>
                  <a:pt x="4360164" y="3112008"/>
                </a:lnTo>
                <a:lnTo>
                  <a:pt x="4360164" y="0"/>
                </a:lnTo>
                <a:lnTo>
                  <a:pt x="0" y="0"/>
                </a:lnTo>
                <a:lnTo>
                  <a:pt x="0" y="3112008"/>
                </a:lnTo>
                <a:close/>
              </a:path>
            </a:pathLst>
          </a:custGeom>
          <a:ln w="19812">
            <a:solidFill>
              <a:srgbClr val="009999"/>
            </a:solidFill>
          </a:ln>
        </p:spPr>
        <p:txBody>
          <a:bodyPr wrap="square" lIns="0" tIns="0" rIns="0" bIns="0" rtlCol="0"/>
          <a:lstStyle/>
          <a:p>
            <a:endParaRPr sz="2155" dirty="0">
              <a:latin typeface="원신한 Light" panose="020B0303000000000000" pitchFamily="50" charset="-127"/>
              <a:ea typeface="원신한 Light" panose="020B0303000000000000" pitchFamily="50" charset="-127"/>
            </a:endParaRPr>
          </a:p>
        </p:txBody>
      </p:sp>
      <p:sp>
        <p:nvSpPr>
          <p:cNvPr id="41" name="object 11">
            <a:extLst>
              <a:ext uri="{FF2B5EF4-FFF2-40B4-BE49-F238E27FC236}">
                <a16:creationId xmlns:a16="http://schemas.microsoft.com/office/drawing/2014/main" id="{F9C28CA0-BC13-45FB-9296-5E561D0EA9BF}"/>
              </a:ext>
            </a:extLst>
          </p:cNvPr>
          <p:cNvSpPr/>
          <p:nvPr/>
        </p:nvSpPr>
        <p:spPr>
          <a:xfrm>
            <a:off x="5015949" y="4911600"/>
            <a:ext cx="4697219" cy="14091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/>
          <a:lstStyle/>
          <a:p>
            <a:endParaRPr sz="2155" dirty="0">
              <a:latin typeface="원신한 Light" panose="020B0303000000000000" pitchFamily="50" charset="-127"/>
              <a:ea typeface="원신한 Light" panose="020B0303000000000000" pitchFamily="50" charset="-127"/>
            </a:endParaRPr>
          </a:p>
        </p:txBody>
      </p:sp>
      <p:sp>
        <p:nvSpPr>
          <p:cNvPr id="42" name="object 12">
            <a:extLst>
              <a:ext uri="{FF2B5EF4-FFF2-40B4-BE49-F238E27FC236}">
                <a16:creationId xmlns:a16="http://schemas.microsoft.com/office/drawing/2014/main" id="{733BF1D3-4A36-4317-BD8C-AB92A92D9573}"/>
              </a:ext>
            </a:extLst>
          </p:cNvPr>
          <p:cNvSpPr txBox="1"/>
          <p:nvPr/>
        </p:nvSpPr>
        <p:spPr>
          <a:xfrm>
            <a:off x="5015911" y="4934505"/>
            <a:ext cx="4697629" cy="124018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vert="horz" wrap="square" lIns="0" tIns="62328" rIns="0" bIns="0" rtlCol="0">
            <a:spAutoFit/>
          </a:bodyPr>
          <a:lstStyle/>
          <a:p>
            <a:pPr marL="112115" algn="ctr">
              <a:spcBef>
                <a:spcPts val="490"/>
              </a:spcBef>
            </a:pPr>
            <a:r>
              <a:rPr sz="1600" spc="102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하지만</a:t>
            </a:r>
            <a:r>
              <a:rPr sz="1600" spc="102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,</a:t>
            </a:r>
            <a:endParaRPr lang="en-US" sz="1600" spc="102" smtClean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Noto Sans CJK JP Regular"/>
            </a:endParaRPr>
          </a:p>
          <a:p>
            <a:pPr marL="112115" algn="ctr">
              <a:spcBef>
                <a:spcPts val="490"/>
              </a:spcBef>
            </a:pPr>
            <a:r>
              <a:rPr sz="1600" spc="66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Office에서는 </a:t>
            </a:r>
            <a:r>
              <a:rPr sz="1600" spc="144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아직</a:t>
            </a:r>
            <a:endParaRPr lang="en-US" sz="1600" spc="144" smtClean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Noto Sans CJK JP Regular"/>
            </a:endParaRPr>
          </a:p>
          <a:p>
            <a:pPr marL="112115" algn="ctr">
              <a:spcBef>
                <a:spcPts val="490"/>
              </a:spcBef>
            </a:pPr>
            <a:r>
              <a:rPr lang="ko-KR" altLang="en-US" sz="1600" spc="144" smtClean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반복적이고 </a:t>
            </a:r>
            <a:r>
              <a:rPr lang="ko-KR" altLang="en-US" sz="1600" spc="144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정형화된 사무 업무가</a:t>
            </a:r>
            <a:endParaRPr lang="en-US" altLang="ko-KR" sz="1600" spc="144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Noto Sans CJK JP Regular"/>
            </a:endParaRPr>
          </a:p>
          <a:p>
            <a:pPr marL="112115" algn="ctr">
              <a:spcBef>
                <a:spcPts val="490"/>
              </a:spcBef>
            </a:pPr>
            <a:r>
              <a:rPr lang="ko-KR" altLang="en-US" sz="1600" spc="144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비효율적으로</a:t>
            </a:r>
            <a:r>
              <a:rPr sz="1600" spc="144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 </a:t>
            </a:r>
            <a:r>
              <a:rPr sz="1600" spc="144" dirty="0" err="1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처리</a:t>
            </a:r>
            <a:r>
              <a:rPr lang="ko-KR" altLang="en-US" sz="1600" spc="144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되고 있음</a:t>
            </a:r>
            <a:endParaRPr sz="16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Noto Sans CJK JP Regular"/>
            </a:endParaRPr>
          </a:p>
        </p:txBody>
      </p:sp>
      <p:sp>
        <p:nvSpPr>
          <p:cNvPr id="43" name="object 13">
            <a:extLst>
              <a:ext uri="{FF2B5EF4-FFF2-40B4-BE49-F238E27FC236}">
                <a16:creationId xmlns:a16="http://schemas.microsoft.com/office/drawing/2014/main" id="{BA4CA1FB-4D3A-4B4D-9D33-4CF971D7B29A}"/>
              </a:ext>
            </a:extLst>
          </p:cNvPr>
          <p:cNvSpPr/>
          <p:nvPr/>
        </p:nvSpPr>
        <p:spPr>
          <a:xfrm>
            <a:off x="5016823" y="1649530"/>
            <a:ext cx="4697629" cy="3247520"/>
          </a:xfrm>
          <a:custGeom>
            <a:avLst/>
            <a:gdLst/>
            <a:ahLst/>
            <a:cxnLst/>
            <a:rect l="l" t="t" r="r" b="b"/>
            <a:pathLst>
              <a:path w="4360545" h="3112135">
                <a:moveTo>
                  <a:pt x="0" y="3112008"/>
                </a:moveTo>
                <a:lnTo>
                  <a:pt x="4360164" y="3112008"/>
                </a:lnTo>
                <a:lnTo>
                  <a:pt x="4360164" y="0"/>
                </a:lnTo>
                <a:lnTo>
                  <a:pt x="0" y="0"/>
                </a:lnTo>
                <a:lnTo>
                  <a:pt x="0" y="3112008"/>
                </a:lnTo>
                <a:close/>
              </a:path>
            </a:pathLst>
          </a:custGeom>
          <a:ln w="19812">
            <a:solidFill>
              <a:srgbClr val="009999"/>
            </a:solidFill>
          </a:ln>
        </p:spPr>
        <p:txBody>
          <a:bodyPr wrap="square" lIns="0" tIns="0" rIns="0" bIns="0" rtlCol="0"/>
          <a:lstStyle/>
          <a:p>
            <a:endParaRPr sz="2155" dirty="0">
              <a:latin typeface="원신한 Light" panose="020B0303000000000000" pitchFamily="50" charset="-127"/>
              <a:ea typeface="원신한 Light" panose="020B0303000000000000" pitchFamily="50" charset="-127"/>
            </a:endParaRPr>
          </a:p>
        </p:txBody>
      </p:sp>
      <p:sp>
        <p:nvSpPr>
          <p:cNvPr id="46" name="object 14">
            <a:extLst>
              <a:ext uri="{FF2B5EF4-FFF2-40B4-BE49-F238E27FC236}">
                <a16:creationId xmlns:a16="http://schemas.microsoft.com/office/drawing/2014/main" id="{5144DEC6-7D6B-44B0-A0CE-1646933AEBFA}"/>
              </a:ext>
            </a:extLst>
          </p:cNvPr>
          <p:cNvSpPr/>
          <p:nvPr/>
        </p:nvSpPr>
        <p:spPr>
          <a:xfrm>
            <a:off x="178224" y="1047168"/>
            <a:ext cx="4705838" cy="545354"/>
          </a:xfrm>
          <a:custGeom>
            <a:avLst/>
            <a:gdLst/>
            <a:ahLst/>
            <a:cxnLst/>
            <a:rect l="l" t="t" r="r" b="b"/>
            <a:pathLst>
              <a:path w="4368165" h="459105">
                <a:moveTo>
                  <a:pt x="4367784" y="0"/>
                </a:moveTo>
                <a:lnTo>
                  <a:pt x="0" y="0"/>
                </a:lnTo>
                <a:lnTo>
                  <a:pt x="0" y="458723"/>
                </a:lnTo>
                <a:lnTo>
                  <a:pt x="4070858" y="458723"/>
                </a:lnTo>
                <a:lnTo>
                  <a:pt x="4367784" y="0"/>
                </a:lnTo>
                <a:close/>
              </a:path>
            </a:pathLst>
          </a:custGeom>
          <a:solidFill>
            <a:srgbClr val="858585"/>
          </a:solidFill>
        </p:spPr>
        <p:txBody>
          <a:bodyPr wrap="square" lIns="0" tIns="0" rIns="0" bIns="0" rtlCol="0"/>
          <a:lstStyle/>
          <a:p>
            <a:endParaRPr sz="2155" dirty="0">
              <a:latin typeface="원신한 Light" panose="020B0303000000000000" pitchFamily="50" charset="-127"/>
              <a:ea typeface="원신한 Light" panose="020B0303000000000000" pitchFamily="50" charset="-127"/>
            </a:endParaRPr>
          </a:p>
        </p:txBody>
      </p:sp>
      <p:sp>
        <p:nvSpPr>
          <p:cNvPr id="49" name="object 15">
            <a:extLst>
              <a:ext uri="{FF2B5EF4-FFF2-40B4-BE49-F238E27FC236}">
                <a16:creationId xmlns:a16="http://schemas.microsoft.com/office/drawing/2014/main" id="{CA4449B5-7C5E-4E75-BEF4-63AE6B22C86E}"/>
              </a:ext>
            </a:extLst>
          </p:cNvPr>
          <p:cNvSpPr txBox="1"/>
          <p:nvPr/>
        </p:nvSpPr>
        <p:spPr>
          <a:xfrm>
            <a:off x="292545" y="1171570"/>
            <a:ext cx="4163768" cy="231561"/>
          </a:xfrm>
          <a:prstGeom prst="rect">
            <a:avLst/>
          </a:prstGeom>
        </p:spPr>
        <p:txBody>
          <a:bodyPr vert="horz" wrap="square" lIns="0" tIns="15962" rIns="0" bIns="0" rtlCol="0">
            <a:spAutoFit/>
          </a:bodyPr>
          <a:lstStyle/>
          <a:p>
            <a:pPr marL="15202">
              <a:spcBef>
                <a:spcPts val="126"/>
              </a:spcBef>
            </a:pPr>
            <a:r>
              <a:rPr sz="1400" spc="-1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Factory</a:t>
            </a:r>
            <a:r>
              <a:rPr sz="1400" spc="150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 </a:t>
            </a:r>
            <a:r>
              <a:rPr sz="1400" spc="1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Automation</a:t>
            </a:r>
            <a:r>
              <a:rPr lang="en-US" sz="1400" spc="1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 (</a:t>
            </a:r>
            <a:r>
              <a:rPr lang="ko-KR" altLang="en-US" sz="1400" spc="1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스마트 팩토리</a:t>
            </a:r>
            <a:r>
              <a:rPr lang="en-US" altLang="ko-KR" sz="1400" spc="1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)</a:t>
            </a:r>
            <a:endParaRPr sz="1400" dirty="0">
              <a:latin typeface="HY헤드라인M" panose="02030600000101010101" pitchFamily="18" charset="-127"/>
              <a:ea typeface="HY헤드라인M" panose="02030600000101010101" pitchFamily="18" charset="-127"/>
              <a:cs typeface="Noto Sans CJK JP Regular"/>
            </a:endParaRPr>
          </a:p>
        </p:txBody>
      </p:sp>
      <p:sp>
        <p:nvSpPr>
          <p:cNvPr id="54" name="object 16">
            <a:extLst>
              <a:ext uri="{FF2B5EF4-FFF2-40B4-BE49-F238E27FC236}">
                <a16:creationId xmlns:a16="http://schemas.microsoft.com/office/drawing/2014/main" id="{6FE46DF3-A007-4B54-88C7-56A5CEF9A1A7}"/>
              </a:ext>
            </a:extLst>
          </p:cNvPr>
          <p:cNvSpPr/>
          <p:nvPr/>
        </p:nvSpPr>
        <p:spPr>
          <a:xfrm>
            <a:off x="5015085" y="1047168"/>
            <a:ext cx="4705838" cy="545354"/>
          </a:xfrm>
          <a:custGeom>
            <a:avLst/>
            <a:gdLst/>
            <a:ahLst/>
            <a:cxnLst/>
            <a:rect l="l" t="t" r="r" b="b"/>
            <a:pathLst>
              <a:path w="4368165" h="459105">
                <a:moveTo>
                  <a:pt x="4367783" y="0"/>
                </a:moveTo>
                <a:lnTo>
                  <a:pt x="0" y="0"/>
                </a:lnTo>
                <a:lnTo>
                  <a:pt x="0" y="458723"/>
                </a:lnTo>
                <a:lnTo>
                  <a:pt x="4070857" y="458723"/>
                </a:lnTo>
                <a:lnTo>
                  <a:pt x="4367783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</p:spPr>
        <p:txBody>
          <a:bodyPr wrap="square" lIns="0" tIns="0" rIns="0" bIns="0" rtlCol="0"/>
          <a:lstStyle/>
          <a:p>
            <a:endParaRPr sz="2200" dirty="0">
              <a:latin typeface="원신한 Light" panose="020B0303000000000000" pitchFamily="50" charset="-127"/>
              <a:ea typeface="원신한 Light" panose="020B0303000000000000" pitchFamily="50" charset="-127"/>
            </a:endParaRPr>
          </a:p>
        </p:txBody>
      </p:sp>
      <p:sp>
        <p:nvSpPr>
          <p:cNvPr id="55" name="object 17">
            <a:extLst>
              <a:ext uri="{FF2B5EF4-FFF2-40B4-BE49-F238E27FC236}">
                <a16:creationId xmlns:a16="http://schemas.microsoft.com/office/drawing/2014/main" id="{3873F8BE-6B07-40F9-9932-D6153C749843}"/>
              </a:ext>
            </a:extLst>
          </p:cNvPr>
          <p:cNvSpPr txBox="1"/>
          <p:nvPr/>
        </p:nvSpPr>
        <p:spPr>
          <a:xfrm>
            <a:off x="5198004" y="1171570"/>
            <a:ext cx="4034469" cy="262339"/>
          </a:xfrm>
          <a:prstGeom prst="rect">
            <a:avLst/>
          </a:prstGeom>
        </p:spPr>
        <p:txBody>
          <a:bodyPr vert="horz" wrap="square" lIns="0" tIns="15962" rIns="0" bIns="0" rtlCol="0">
            <a:spAutoFit/>
          </a:bodyPr>
          <a:lstStyle/>
          <a:p>
            <a:pPr marL="15202">
              <a:spcBef>
                <a:spcPts val="126"/>
              </a:spcBef>
            </a:pPr>
            <a:r>
              <a:rPr sz="1600" spc="24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Office</a:t>
            </a:r>
            <a:r>
              <a:rPr sz="1600" spc="16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 </a:t>
            </a:r>
            <a:r>
              <a:rPr sz="1600" spc="1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Automation</a:t>
            </a:r>
            <a:r>
              <a:rPr lang="en-US" sz="1600" spc="1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 (</a:t>
            </a:r>
            <a:r>
              <a:rPr lang="ko-KR" altLang="en-US" sz="1600" spc="1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스마트 오피스</a:t>
            </a:r>
            <a:r>
              <a:rPr lang="en-US" altLang="ko-KR" sz="1600" spc="12" dirty="0">
                <a:solidFill>
                  <a:srgbClr val="FFFF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)</a:t>
            </a:r>
            <a:endParaRPr sz="1600" dirty="0">
              <a:latin typeface="HY헤드라인M" panose="02030600000101010101" pitchFamily="18" charset="-127"/>
              <a:ea typeface="HY헤드라인M" panose="02030600000101010101" pitchFamily="18" charset="-127"/>
              <a:cs typeface="Noto Sans CJK JP Regular"/>
            </a:endParaRPr>
          </a:p>
        </p:txBody>
      </p:sp>
      <p:sp>
        <p:nvSpPr>
          <p:cNvPr id="56" name="object 12">
            <a:extLst>
              <a:ext uri="{FF2B5EF4-FFF2-40B4-BE49-F238E27FC236}">
                <a16:creationId xmlns:a16="http://schemas.microsoft.com/office/drawing/2014/main" id="{880B7D4B-FFEA-4FFF-9863-10BC6FCD1387}"/>
              </a:ext>
            </a:extLst>
          </p:cNvPr>
          <p:cNvSpPr txBox="1"/>
          <p:nvPr/>
        </p:nvSpPr>
        <p:spPr>
          <a:xfrm>
            <a:off x="221399" y="4934505"/>
            <a:ext cx="4662663" cy="12401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62328" rIns="0" bIns="0" rtlCol="0">
            <a:spAutoFit/>
          </a:bodyPr>
          <a:lstStyle/>
          <a:p>
            <a:pPr marL="112115" algn="ctr">
              <a:spcBef>
                <a:spcPts val="490"/>
              </a:spcBef>
            </a:pPr>
            <a:r>
              <a:rPr lang="ko-KR" altLang="en-US" sz="1600" spc="102" dirty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이미 로봇은</a:t>
            </a:r>
            <a:r>
              <a:rPr lang="en-US" altLang="ko-KR" sz="1600" spc="102" dirty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 </a:t>
            </a:r>
          </a:p>
          <a:p>
            <a:pPr marL="112115" algn="ctr">
              <a:spcBef>
                <a:spcPts val="490"/>
              </a:spcBef>
            </a:pPr>
            <a:r>
              <a:rPr lang="ko-KR" altLang="en-US" sz="1600" spc="102" dirty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대량 생산 및 위험한 공정이 많은</a:t>
            </a:r>
            <a:endParaRPr lang="en-US" altLang="ko-KR" sz="1600" spc="102" dirty="0">
              <a:solidFill>
                <a:srgbClr val="333333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Noto Sans CJK JP Regular"/>
            </a:endParaRPr>
          </a:p>
          <a:p>
            <a:pPr marL="112115" algn="ctr">
              <a:spcBef>
                <a:spcPts val="490"/>
              </a:spcBef>
            </a:pPr>
            <a:r>
              <a:rPr lang="ko-KR" altLang="en-US" sz="1600" spc="102" dirty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공장 및 산업현장에서</a:t>
            </a:r>
            <a:endParaRPr lang="en-US" altLang="ko-KR" sz="1600" spc="102" dirty="0">
              <a:solidFill>
                <a:srgbClr val="333333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Noto Sans CJK JP Regular"/>
            </a:endParaRPr>
          </a:p>
          <a:p>
            <a:pPr marL="112115" algn="ctr">
              <a:spcBef>
                <a:spcPts val="490"/>
              </a:spcBef>
            </a:pPr>
            <a:r>
              <a:rPr lang="ko-KR" altLang="en-US" sz="1600" spc="102" dirty="0">
                <a:solidFill>
                  <a:srgbClr val="333333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Noto Sans CJK JP Regular"/>
              </a:rPr>
              <a:t>사람의 노동을 대체하고 있음</a:t>
            </a:r>
            <a:endParaRPr sz="1600" dirty="0">
              <a:latin typeface="HY헤드라인M" panose="02030600000101010101" pitchFamily="18" charset="-127"/>
              <a:ea typeface="HY헤드라인M" panose="02030600000101010101" pitchFamily="18" charset="-127"/>
              <a:cs typeface="Noto Sans CJK JP Regular"/>
            </a:endParaRP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5D444C39-4832-46C8-8967-18CA6EDAA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938" y="1675610"/>
            <a:ext cx="4344854" cy="3180260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3660ED4C-6050-4889-BC9C-047910246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943" y="1710778"/>
            <a:ext cx="4462874" cy="314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560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91581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4" y="184099"/>
            <a:ext cx="26679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HY헤드라인M" panose="02030600000101010101" pitchFamily="18" charset="-127"/>
                <a:ea typeface="HY헤드라인M" panose="02030600000101010101" pitchFamily="18" charset="-127"/>
              </a:rPr>
              <a:t>RPA </a:t>
            </a:r>
            <a:r>
              <a:rPr lang="ko-KR" altLang="en-US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추진배경 </a:t>
            </a:r>
            <a:r>
              <a:rPr lang="en-US" altLang="ko-KR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- 2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sp>
        <p:nvSpPr>
          <p:cNvPr id="17" name="Rounded Rectangle 154">
            <a:extLst>
              <a:ext uri="{FF2B5EF4-FFF2-40B4-BE49-F238E27FC236}">
                <a16:creationId xmlns:a16="http://schemas.microsoft.com/office/drawing/2014/main" id="{F713E8FD-F606-4874-BDE4-DF8AC586D902}"/>
              </a:ext>
            </a:extLst>
          </p:cNvPr>
          <p:cNvSpPr/>
          <p:nvPr/>
        </p:nvSpPr>
        <p:spPr bwMode="gray">
          <a:xfrm>
            <a:off x="312877" y="937399"/>
            <a:ext cx="9344091" cy="794874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6350" algn="ctr">
            <a:noFill/>
            <a:miter lim="800000"/>
            <a:headEnd/>
            <a:tailEnd/>
          </a:ln>
        </p:spPr>
        <p:txBody>
          <a:bodyPr lIns="83077" tIns="66462" rIns="83077" bIns="66462" rtlCol="0" anchor="ctr"/>
          <a:lstStyle/>
          <a:p>
            <a:pPr algn="ctr" defTabSz="844083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ko-KR" altLang="en-US" sz="1600" b="1" kern="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34" charset="-128"/>
              </a:rPr>
              <a:t>업무 환경 변화에 따라 스마트한 업무 방식이 일상화 될 수 있는 환경이 필요</a:t>
            </a:r>
            <a:endParaRPr lang="en-US" altLang="ko-KR" sz="1600" b="1" kern="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34" charset="-128"/>
            </a:endParaRPr>
          </a:p>
          <a:p>
            <a:pPr algn="ctr" defTabSz="844083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en-US" altLang="ko-KR" sz="1600" b="1" kern="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34" charset="-128"/>
                <a:sym typeface="Wingdings" panose="05000000000000000000" pitchFamily="2" charset="2"/>
              </a:rPr>
              <a:t> </a:t>
            </a:r>
            <a:r>
              <a:rPr lang="ko-KR" altLang="en-US" sz="1600" b="1" kern="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34" charset="-128"/>
              </a:rPr>
              <a:t>인원 부족과 일하는 방식개혁</a:t>
            </a:r>
            <a:r>
              <a:rPr lang="en-US" altLang="ko-KR" sz="1600" b="1" kern="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34" charset="-128"/>
              </a:rPr>
              <a:t>, </a:t>
            </a:r>
            <a:r>
              <a:rPr lang="ko-KR" altLang="en-US" sz="1600" b="1" kern="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34" charset="-128"/>
              </a:rPr>
              <a:t>시스템의 난립과 연결 업무의 증가</a:t>
            </a:r>
            <a:endParaRPr lang="en-US" altLang="ko-KR" sz="1600" b="1" kern="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  <a:cs typeface="Arial Unicode MS" pitchFamily="34" charset="-128"/>
            </a:endParaRPr>
          </a:p>
        </p:txBody>
      </p:sp>
      <p:sp>
        <p:nvSpPr>
          <p:cNvPr id="18" name="모서리가 둥근 직사각형 64">
            <a:extLst>
              <a:ext uri="{FF2B5EF4-FFF2-40B4-BE49-F238E27FC236}">
                <a16:creationId xmlns:a16="http://schemas.microsoft.com/office/drawing/2014/main" id="{16B08D52-FA96-4035-8D07-AFCA122E799A}"/>
              </a:ext>
            </a:extLst>
          </p:cNvPr>
          <p:cNvSpPr/>
          <p:nvPr/>
        </p:nvSpPr>
        <p:spPr bwMode="auto">
          <a:xfrm>
            <a:off x="312878" y="1866858"/>
            <a:ext cx="4565400" cy="1850055"/>
          </a:xfrm>
          <a:prstGeom prst="roundRect">
            <a:avLst>
              <a:gd name="adj" fmla="val 1085"/>
            </a:avLst>
          </a:prstGeom>
          <a:gradFill flip="none" rotWithShape="1">
            <a:gsLst>
              <a:gs pos="100000">
                <a:srgbClr val="FFFFFF"/>
              </a:gs>
              <a:gs pos="5000">
                <a:srgbClr val="FDFDFD"/>
              </a:gs>
            </a:gsLst>
            <a:lin ang="16200000" scaled="1"/>
            <a:tileRect/>
          </a:gradFill>
          <a:ln w="9525" cap="flat" cmpd="sng" algn="ctr">
            <a:solidFill>
              <a:srgbClr val="FFFFFF">
                <a:lumMod val="75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ko-KR"/>
            </a:defPPr>
            <a:lvl1pPr marL="0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0689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01378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2068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02757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53446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04135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4825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5514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43056" latinLnBrk="0">
              <a:defRPr/>
            </a:pPr>
            <a:endParaRPr lang="ko-KR" altLang="en-US" sz="1800" kern="0">
              <a:solidFill>
                <a:prstClr val="black">
                  <a:lumMod val="75000"/>
                  <a:lumOff val="2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모서리가 둥근 직사각형 65">
            <a:extLst>
              <a:ext uri="{FF2B5EF4-FFF2-40B4-BE49-F238E27FC236}">
                <a16:creationId xmlns:a16="http://schemas.microsoft.com/office/drawing/2014/main" id="{CBDCAC49-41F1-45C8-8836-A03A6379D233}"/>
              </a:ext>
            </a:extLst>
          </p:cNvPr>
          <p:cNvSpPr/>
          <p:nvPr/>
        </p:nvSpPr>
        <p:spPr>
          <a:xfrm>
            <a:off x="312878" y="1866861"/>
            <a:ext cx="4565400" cy="36109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대외 업무환경 이슈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5375E75C-6B65-43CF-B095-909676955368}"/>
              </a:ext>
            </a:extLst>
          </p:cNvPr>
          <p:cNvSpPr/>
          <p:nvPr/>
        </p:nvSpPr>
        <p:spPr>
          <a:xfrm>
            <a:off x="312878" y="2194303"/>
            <a:ext cx="4401498" cy="1457698"/>
          </a:xfrm>
          <a:prstGeom prst="rect">
            <a:avLst/>
          </a:prstGeom>
        </p:spPr>
        <p:txBody>
          <a:bodyPr wrap="square" lIns="36000" tIns="36000" rIns="36000" bIns="36000" anchor="t" anchorCtr="0">
            <a:spAutoFit/>
          </a:bodyPr>
          <a:lstStyle/>
          <a:p>
            <a:pPr marL="36576" fontAlgn="ctr">
              <a:lnSpc>
                <a:spcPct val="150000"/>
              </a:lnSpc>
            </a:pPr>
            <a:r>
              <a:rPr lang="en-US" altLang="ko-KR" sz="1200" dirty="0">
                <a:solidFill>
                  <a:srgbClr val="FF0000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▶ </a:t>
            </a:r>
            <a:r>
              <a:rPr lang="ko-KR" altLang="en-US" sz="12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주</a:t>
            </a:r>
            <a:r>
              <a:rPr lang="en-US" altLang="ko-KR" sz="12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52</a:t>
            </a:r>
            <a:r>
              <a:rPr lang="ko-KR" altLang="en-US" sz="12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시간 법정 근무시간 제한</a:t>
            </a:r>
            <a:endParaRPr lang="en-US" altLang="ko-KR" sz="1200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6576" font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일과시간 외 잔업 또는 주말 근무 이슈발생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6576" font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▶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업무 효율성 향상을 위한 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IT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기술 적용 확대 추세</a:t>
            </a:r>
            <a:endParaRPr lang="ko-KR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6576" font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-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인력 수급 불균형 해소 및 수익성 제고를 위한 신기술 적용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6576" font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근로시간 단축에 따른 업무 효율성 이슈 대두</a:t>
            </a:r>
            <a:endParaRPr lang="ko-KR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B0240397-EA8F-41CD-8B6B-4FA4047FA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43" y="3451571"/>
            <a:ext cx="179614" cy="179614"/>
          </a:xfrm>
          <a:prstGeom prst="rect">
            <a:avLst/>
          </a:prstGeom>
        </p:spPr>
      </p:pic>
      <p:sp>
        <p:nvSpPr>
          <p:cNvPr id="22" name="모서리가 둥근 직사각형 64">
            <a:extLst>
              <a:ext uri="{FF2B5EF4-FFF2-40B4-BE49-F238E27FC236}">
                <a16:creationId xmlns:a16="http://schemas.microsoft.com/office/drawing/2014/main" id="{43D0FA8A-E6F6-46C7-A1B5-00B4944B0114}"/>
              </a:ext>
            </a:extLst>
          </p:cNvPr>
          <p:cNvSpPr/>
          <p:nvPr/>
        </p:nvSpPr>
        <p:spPr bwMode="auto">
          <a:xfrm>
            <a:off x="5091569" y="1866855"/>
            <a:ext cx="4565400" cy="1850055"/>
          </a:xfrm>
          <a:prstGeom prst="roundRect">
            <a:avLst>
              <a:gd name="adj" fmla="val 1085"/>
            </a:avLst>
          </a:prstGeom>
          <a:gradFill flip="none" rotWithShape="1">
            <a:gsLst>
              <a:gs pos="100000">
                <a:srgbClr val="FFFFFF"/>
              </a:gs>
              <a:gs pos="5000">
                <a:srgbClr val="FDFDFD"/>
              </a:gs>
            </a:gsLst>
            <a:lin ang="16200000" scaled="1"/>
            <a:tileRect/>
          </a:gradFill>
          <a:ln w="9525" cap="flat" cmpd="sng" algn="ctr">
            <a:solidFill>
              <a:srgbClr val="FFFFFF">
                <a:lumMod val="75000"/>
              </a:srgbClr>
            </a:solidFill>
            <a:prstDash val="solid"/>
          </a:ln>
          <a:effectLst/>
        </p:spPr>
        <p:txBody>
          <a:bodyPr anchor="ctr"/>
          <a:lstStyle>
            <a:defPPr>
              <a:defRPr lang="ko-KR"/>
            </a:defPPr>
            <a:lvl1pPr marL="0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0689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01378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2068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02757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53446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04135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54825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05514" algn="l" defTabSz="1101378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043056" latinLnBrk="0">
              <a:defRPr/>
            </a:pPr>
            <a:endParaRPr lang="ko-KR" altLang="en-US" sz="1800" kern="0">
              <a:solidFill>
                <a:prstClr val="black">
                  <a:lumMod val="75000"/>
                  <a:lumOff val="25000"/>
                </a:prst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모서리가 둥근 직사각형 65">
            <a:extLst>
              <a:ext uri="{FF2B5EF4-FFF2-40B4-BE49-F238E27FC236}">
                <a16:creationId xmlns:a16="http://schemas.microsoft.com/office/drawing/2014/main" id="{EDEEC65B-C895-42F4-A29A-5975178729F1}"/>
              </a:ext>
            </a:extLst>
          </p:cNvPr>
          <p:cNvSpPr/>
          <p:nvPr/>
        </p:nvSpPr>
        <p:spPr>
          <a:xfrm>
            <a:off x="5091569" y="1866858"/>
            <a:ext cx="4565400" cy="36109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대내 업무환경 이슈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A949542-43E8-4C47-B2D4-BA77B4E2D511}"/>
              </a:ext>
            </a:extLst>
          </p:cNvPr>
          <p:cNvSpPr/>
          <p:nvPr/>
        </p:nvSpPr>
        <p:spPr>
          <a:xfrm>
            <a:off x="5091569" y="2194300"/>
            <a:ext cx="4401498" cy="1457698"/>
          </a:xfrm>
          <a:prstGeom prst="rect">
            <a:avLst/>
          </a:prstGeom>
        </p:spPr>
        <p:txBody>
          <a:bodyPr wrap="square" lIns="36000" tIns="36000" rIns="36000" bIns="36000" anchor="t" anchorCtr="0">
            <a:spAutoFit/>
          </a:bodyPr>
          <a:lstStyle/>
          <a:p>
            <a:pPr marL="36576" font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▶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시스템 수기 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/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시스템 간 중복업무 존재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6576" fontAlgn="ctr">
              <a:lnSpc>
                <a:spcPct val="150000"/>
              </a:lnSpc>
            </a:pP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6576" font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▶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비효율 업무 처리에 대한 비용 부담 증가</a:t>
            </a:r>
            <a:endParaRPr lang="en-US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6576" fontAlgn="ctr">
              <a:lnSpc>
                <a:spcPct val="150000"/>
              </a:lnSpc>
            </a:pP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</a:t>
            </a:r>
            <a:r>
              <a:rPr lang="en-US" altLang="ko-KR" sz="12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- </a:t>
            </a:r>
            <a:r>
              <a:rPr lang="ko-KR" altLang="en-US" sz="12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단순 업무에 대한 고비용 현상발생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(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직원 추가 고용 등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)</a:t>
            </a:r>
          </a:p>
          <a:p>
            <a:pPr marL="36576" font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     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비효율 업무에 대한 인력의 추가 고용과 비용 증가</a:t>
            </a:r>
            <a:endParaRPr lang="ko-KR" altLang="ko-KR" sz="1200" dirty="0">
              <a:solidFill>
                <a:prstClr val="black">
                  <a:lumMod val="75000"/>
                  <a:lumOff val="25000"/>
                </a:prstClr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F10BEAE8-CA1F-4C9F-9363-B66EC6B6C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6534" y="3451568"/>
            <a:ext cx="179614" cy="179614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864FB736-BA76-474E-8DBC-98348D24927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96685" y="3778754"/>
            <a:ext cx="7736326" cy="477929"/>
          </a:xfrm>
          <a:prstGeom prst="rect">
            <a:avLst/>
          </a:prstGeom>
        </p:spPr>
      </p:pic>
      <p:sp>
        <p:nvSpPr>
          <p:cNvPr id="27" name="직사각형 20">
            <a:extLst>
              <a:ext uri="{FF2B5EF4-FFF2-40B4-BE49-F238E27FC236}">
                <a16:creationId xmlns:a16="http://schemas.microsoft.com/office/drawing/2014/main" id="{1C99B4EB-3230-4978-B760-028605360123}"/>
              </a:ext>
            </a:extLst>
          </p:cNvPr>
          <p:cNvSpPr/>
          <p:nvPr/>
        </p:nvSpPr>
        <p:spPr>
          <a:xfrm>
            <a:off x="2404865" y="3928113"/>
            <a:ext cx="4842696" cy="432048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 latinLnBrk="0">
              <a:defRPr/>
            </a:pPr>
            <a:endParaRPr lang="ko-KR" altLang="en-US" sz="1400" b="1" i="1" kern="0" spc="-120" dirty="0">
              <a:solidFill>
                <a:srgbClr val="1F497D">
                  <a:lumMod val="75000"/>
                </a:srgb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526BDDB-84CE-456F-9A58-4137D69DC33C}"/>
              </a:ext>
            </a:extLst>
          </p:cNvPr>
          <p:cNvSpPr/>
          <p:nvPr/>
        </p:nvSpPr>
        <p:spPr>
          <a:xfrm>
            <a:off x="2081379" y="4307159"/>
            <a:ext cx="5821680" cy="3710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altLang="ko-KR" kern="0" spc="-1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“ </a:t>
            </a:r>
            <a:r>
              <a:rPr lang="ko-KR" altLang="en-US" kern="0" spc="-1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업무 환경 변화에 대한 일하는 방식 개선 필요</a:t>
            </a:r>
            <a:r>
              <a:rPr lang="en-US" altLang="ko-KR" kern="0" spc="-1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＂</a:t>
            </a:r>
            <a:endParaRPr lang="ko-KR" altLang="en-US" kern="0" spc="-100" dirty="0">
              <a:solidFill>
                <a:srgbClr val="FF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9" name="Rectangle 69">
            <a:extLst>
              <a:ext uri="{FF2B5EF4-FFF2-40B4-BE49-F238E27FC236}">
                <a16:creationId xmlns:a16="http://schemas.microsoft.com/office/drawing/2014/main" id="{4509359A-3F03-4654-8C0E-EC05E2B78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5304" y="4750519"/>
            <a:ext cx="2912235" cy="367037"/>
          </a:xfrm>
          <a:prstGeom prst="roundRect">
            <a:avLst>
              <a:gd name="adj" fmla="val 16667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lIns="81835" tIns="53695" rIns="81835" bIns="53695" anchor="ctr"/>
          <a:lstStyle/>
          <a:p>
            <a:pPr algn="ctr" defTabSz="1073590"/>
            <a:r>
              <a:rPr lang="ko-KR" altLang="en-US" sz="1400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지속적 단순</a:t>
            </a:r>
            <a:r>
              <a:rPr lang="en-US" altLang="ko-KR" sz="1400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/</a:t>
            </a:r>
            <a:r>
              <a:rPr lang="ko-KR" altLang="en-US" sz="1400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반복</a:t>
            </a:r>
            <a:r>
              <a:rPr lang="en-US" altLang="ko-KR" sz="1400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, </a:t>
            </a:r>
            <a:r>
              <a:rPr lang="ko-KR" altLang="en-US" sz="1400" dirty="0">
                <a:solidFill>
                  <a:srgbClr val="0000FF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비효율 업무 발굴</a:t>
            </a:r>
          </a:p>
        </p:txBody>
      </p:sp>
      <p:sp>
        <p:nvSpPr>
          <p:cNvPr id="30" name="Rectangle 70">
            <a:extLst>
              <a:ext uri="{FF2B5EF4-FFF2-40B4-BE49-F238E27FC236}">
                <a16:creationId xmlns:a16="http://schemas.microsoft.com/office/drawing/2014/main" id="{B595D0CE-E928-4277-B5CA-26EA07B06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5974" y="4750519"/>
            <a:ext cx="2790292" cy="367037"/>
          </a:xfrm>
          <a:prstGeom prst="roundRect">
            <a:avLst>
              <a:gd name="adj" fmla="val 16667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lIns="81835" tIns="53695" rIns="81835" bIns="53695" anchor="ctr"/>
          <a:lstStyle/>
          <a:p>
            <a:pPr algn="ctr" defTabSz="1073590"/>
            <a:r>
              <a:rPr lang="ko-KR" altLang="en-US" sz="1400" dirty="0">
                <a:solidFill>
                  <a:srgbClr val="00B05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업무 프로세스 및 시스템 개선</a:t>
            </a:r>
          </a:p>
        </p:txBody>
      </p:sp>
      <p:sp>
        <p:nvSpPr>
          <p:cNvPr id="31" name="Rectangle 72">
            <a:extLst>
              <a:ext uri="{FF2B5EF4-FFF2-40B4-BE49-F238E27FC236}">
                <a16:creationId xmlns:a16="http://schemas.microsoft.com/office/drawing/2014/main" id="{E3C1CAB3-E0D6-4B7A-894B-B08A4C2825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5974" y="5505246"/>
            <a:ext cx="2790292" cy="367037"/>
          </a:xfrm>
          <a:prstGeom prst="roundRect">
            <a:avLst>
              <a:gd name="adj" fmla="val 16667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lIns="81835" tIns="53695" rIns="81835" bIns="53695" anchor="ctr"/>
          <a:lstStyle/>
          <a:p>
            <a:pPr algn="ctr" defTabSz="1073590"/>
            <a:r>
              <a:rPr lang="ko-KR" altLang="en-US" sz="1400" dirty="0">
                <a:solidFill>
                  <a:srgbClr val="7030A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자동화 </a:t>
            </a:r>
            <a:r>
              <a:rPr lang="en-US" altLang="ko-KR" sz="1400" dirty="0">
                <a:solidFill>
                  <a:srgbClr val="7030A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Tool</a:t>
            </a:r>
            <a:r>
              <a:rPr lang="ko-KR" altLang="en-US" sz="1400" dirty="0">
                <a:solidFill>
                  <a:srgbClr val="7030A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을 활용한 업무 대체</a:t>
            </a:r>
          </a:p>
        </p:txBody>
      </p:sp>
      <p:sp>
        <p:nvSpPr>
          <p:cNvPr id="32" name="Rectangle 74">
            <a:extLst>
              <a:ext uri="{FF2B5EF4-FFF2-40B4-BE49-F238E27FC236}">
                <a16:creationId xmlns:a16="http://schemas.microsoft.com/office/drawing/2014/main" id="{0D59BA40-2A78-4671-9900-63DCB530E7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5303" y="5500876"/>
            <a:ext cx="2912235" cy="365441"/>
          </a:xfrm>
          <a:prstGeom prst="roundRect">
            <a:avLst>
              <a:gd name="adj" fmla="val 16667"/>
            </a:avLst>
          </a:prstGeom>
          <a:noFill/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lIns="81835" tIns="53695" rIns="81835" bIns="53695" anchor="ctr"/>
          <a:lstStyle/>
          <a:p>
            <a:pPr algn="ctr" defTabSz="1073590"/>
            <a:r>
              <a:rPr lang="ko-KR" altLang="en-US" sz="1400" dirty="0">
                <a:solidFill>
                  <a:srgbClr val="FF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Calibri" pitchFamily="34" charset="0"/>
              </a:rPr>
              <a:t>창의적 고부가 가치 업무에 집중</a:t>
            </a:r>
          </a:p>
        </p:txBody>
      </p:sp>
      <p:sp>
        <p:nvSpPr>
          <p:cNvPr id="33" name="오른쪽 화살표 296">
            <a:extLst>
              <a:ext uri="{FF2B5EF4-FFF2-40B4-BE49-F238E27FC236}">
                <a16:creationId xmlns:a16="http://schemas.microsoft.com/office/drawing/2014/main" id="{6E96BCA7-E3EF-437D-8964-A441054EF267}"/>
              </a:ext>
            </a:extLst>
          </p:cNvPr>
          <p:cNvSpPr/>
          <p:nvPr/>
        </p:nvSpPr>
        <p:spPr>
          <a:xfrm>
            <a:off x="4947390" y="4843302"/>
            <a:ext cx="348749" cy="202537"/>
          </a:xfrm>
          <a:prstGeom prst="rightArrow">
            <a:avLst/>
          </a:prstGeom>
          <a:solidFill>
            <a:srgbClr val="FFFFFF"/>
          </a:solidFill>
          <a:ln w="9525">
            <a:solidFill>
              <a:schemeClr val="bg1">
                <a:lumMod val="50000"/>
              </a:schemeClr>
            </a:solidFill>
          </a:ln>
        </p:spPr>
        <p:txBody>
          <a:bodyPr vert="horz" wrap="square" lIns="81835" tIns="40918" rIns="81835" bIns="40918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455"/>
              </a:spcBef>
            </a:pPr>
            <a:endParaRPr lang="ko-KR" altLang="en-US" sz="1100" kern="0" dirty="0">
              <a:solidFill>
                <a:sysClr val="windowText" lastClr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4" name="왼쪽 화살표 297">
            <a:extLst>
              <a:ext uri="{FF2B5EF4-FFF2-40B4-BE49-F238E27FC236}">
                <a16:creationId xmlns:a16="http://schemas.microsoft.com/office/drawing/2014/main" id="{850EC163-DF3E-4B9D-BACB-546E094BA0BC}"/>
              </a:ext>
            </a:extLst>
          </p:cNvPr>
          <p:cNvSpPr/>
          <p:nvPr/>
        </p:nvSpPr>
        <p:spPr>
          <a:xfrm>
            <a:off x="4909622" y="5541942"/>
            <a:ext cx="384751" cy="204162"/>
          </a:xfrm>
          <a:prstGeom prst="leftArrow">
            <a:avLst/>
          </a:prstGeom>
          <a:solidFill>
            <a:srgbClr val="FFFFFF"/>
          </a:solidFill>
          <a:ln w="9525">
            <a:solidFill>
              <a:schemeClr val="bg1">
                <a:lumMod val="50000"/>
              </a:schemeClr>
            </a:solidFill>
          </a:ln>
        </p:spPr>
        <p:txBody>
          <a:bodyPr vert="horz" wrap="square" lIns="81835" tIns="40918" rIns="81835" bIns="40918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455"/>
              </a:spcBef>
            </a:pPr>
            <a:endParaRPr lang="ko-KR" altLang="en-US" sz="1100" kern="0" dirty="0">
              <a:solidFill>
                <a:sysClr val="windowText" lastClr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5" name="왼쪽 화살표 298">
            <a:extLst>
              <a:ext uri="{FF2B5EF4-FFF2-40B4-BE49-F238E27FC236}">
                <a16:creationId xmlns:a16="http://schemas.microsoft.com/office/drawing/2014/main" id="{696E845D-0BBD-4510-AC67-A7BA72B00D39}"/>
              </a:ext>
            </a:extLst>
          </p:cNvPr>
          <p:cNvSpPr/>
          <p:nvPr/>
        </p:nvSpPr>
        <p:spPr>
          <a:xfrm rot="5400000">
            <a:off x="2987779" y="5168053"/>
            <a:ext cx="312601" cy="251284"/>
          </a:xfrm>
          <a:prstGeom prst="leftArrow">
            <a:avLst/>
          </a:prstGeom>
          <a:solidFill>
            <a:srgbClr val="FFFFFF"/>
          </a:solidFill>
          <a:ln w="9525">
            <a:solidFill>
              <a:schemeClr val="bg1">
                <a:lumMod val="50000"/>
              </a:schemeClr>
            </a:solidFill>
          </a:ln>
        </p:spPr>
        <p:txBody>
          <a:bodyPr vert="horz" wrap="square" lIns="81835" tIns="40918" rIns="81835" bIns="40918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455"/>
              </a:spcBef>
            </a:pPr>
            <a:endParaRPr lang="ko-KR" altLang="en-US" sz="1100" kern="0" dirty="0">
              <a:solidFill>
                <a:sysClr val="windowText" lastClr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6" name="왼쪽 화살표 299">
            <a:extLst>
              <a:ext uri="{FF2B5EF4-FFF2-40B4-BE49-F238E27FC236}">
                <a16:creationId xmlns:a16="http://schemas.microsoft.com/office/drawing/2014/main" id="{BB29434B-0DD1-456B-B953-1D6836BC4FC5}"/>
              </a:ext>
            </a:extLst>
          </p:cNvPr>
          <p:cNvSpPr/>
          <p:nvPr/>
        </p:nvSpPr>
        <p:spPr>
          <a:xfrm rot="16200000">
            <a:off x="6952364" y="5185759"/>
            <a:ext cx="312601" cy="251284"/>
          </a:xfrm>
          <a:prstGeom prst="leftArrow">
            <a:avLst/>
          </a:prstGeom>
          <a:solidFill>
            <a:srgbClr val="FFFFFF"/>
          </a:solidFill>
          <a:ln w="9525">
            <a:solidFill>
              <a:schemeClr val="bg1">
                <a:lumMod val="50000"/>
              </a:schemeClr>
            </a:solidFill>
          </a:ln>
        </p:spPr>
        <p:txBody>
          <a:bodyPr vert="horz" wrap="square" lIns="81835" tIns="40918" rIns="81835" bIns="40918" rtlCol="0" anchor="ctr">
            <a:noAutofit/>
          </a:bodyPr>
          <a:lstStyle/>
          <a:p>
            <a:pPr algn="ctr">
              <a:lnSpc>
                <a:spcPct val="120000"/>
              </a:lnSpc>
              <a:spcBef>
                <a:spcPts val="455"/>
              </a:spcBef>
            </a:pPr>
            <a:endParaRPr lang="ko-KR" altLang="en-US" sz="1100" kern="0" dirty="0">
              <a:solidFill>
                <a:sysClr val="windowText" lastClr="000000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7" name="Rounded Rectangle 89">
            <a:extLst>
              <a:ext uri="{FF2B5EF4-FFF2-40B4-BE49-F238E27FC236}">
                <a16:creationId xmlns:a16="http://schemas.microsoft.com/office/drawing/2014/main" id="{0E3E2DF3-4857-47C8-B546-452B5E113FF1}"/>
              </a:ext>
            </a:extLst>
          </p:cNvPr>
          <p:cNvSpPr/>
          <p:nvPr/>
        </p:nvSpPr>
        <p:spPr bwMode="gray">
          <a:xfrm>
            <a:off x="312877" y="5986530"/>
            <a:ext cx="9344091" cy="743469"/>
          </a:xfrm>
          <a:prstGeom prst="roundRect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 w="9525" algn="ctr">
            <a:solidFill>
              <a:schemeClr val="accent2"/>
            </a:solidFill>
            <a:round/>
            <a:headEnd/>
            <a:tailEnd/>
          </a:ln>
          <a:effectLst/>
        </p:spPr>
        <p:txBody>
          <a:bodyPr lIns="88470" tIns="44234" rIns="88470" bIns="44234" anchor="ctr">
            <a:noAutofit/>
          </a:bodyPr>
          <a:lstStyle/>
          <a:p>
            <a:pPr marL="863916" indent="-167556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lumMod val="95000"/>
                  <a:lumOff val="5000"/>
                </a:srgbClr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ko-KR" altLang="en-US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업무 대체로 확보된 시간을 활용한 업무 프로세스</a:t>
            </a:r>
            <a:r>
              <a:rPr lang="en-US" altLang="ko-KR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, </a:t>
            </a:r>
            <a:r>
              <a:rPr lang="ko-KR" altLang="en-US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시스템 등 개선 </a:t>
            </a:r>
            <a:r>
              <a:rPr lang="en-US" altLang="ko-KR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  <a:sym typeface="Wingdings" panose="05000000000000000000" pitchFamily="2" charset="2"/>
              </a:rPr>
              <a:t></a:t>
            </a:r>
            <a:r>
              <a:rPr lang="ko-KR" altLang="en-US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 </a:t>
            </a:r>
            <a:r>
              <a:rPr lang="en-US" altLang="ko-KR" sz="1200" b="1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(</a:t>
            </a:r>
            <a:r>
              <a:rPr lang="ko-KR" altLang="en-US" sz="1200" b="1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업무 효율성 </a:t>
            </a:r>
            <a:r>
              <a:rPr lang="ko-KR" altLang="en-US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증대 및 생산성 극대화를 위한 개선</a:t>
            </a:r>
            <a:r>
              <a:rPr lang="en-US" altLang="ko-KR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]</a:t>
            </a:r>
          </a:p>
          <a:p>
            <a:pPr marL="863916" indent="-167556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lumMod val="95000"/>
                  <a:lumOff val="5000"/>
                </a:srgbClr>
              </a:buClr>
              <a:buSzPct val="80000"/>
              <a:buFont typeface="Wingdings" panose="05000000000000000000" pitchFamily="2" charset="2"/>
              <a:buChar char="ü"/>
              <a:defRPr/>
            </a:pPr>
            <a:endParaRPr lang="en-US" altLang="ko-KR" sz="1200" b="1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 Unicode MS" pitchFamily="50" charset="-127"/>
            </a:endParaRPr>
          </a:p>
          <a:p>
            <a:pPr marL="863916" indent="-167556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000000">
                  <a:lumMod val="95000"/>
                  <a:lumOff val="5000"/>
                </a:srgbClr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ko-KR" altLang="en-US" sz="1200" b="1" dirty="0" err="1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개선발굴된</a:t>
            </a:r>
            <a:r>
              <a:rPr lang="ko-KR" altLang="en-US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 비효율 업무에 대한 자동화 </a:t>
            </a:r>
            <a:r>
              <a:rPr lang="en-US" altLang="ko-KR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Tool</a:t>
            </a:r>
            <a:r>
              <a:rPr lang="ko-KR" altLang="en-US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을 활용하여 업무를 대체  </a:t>
            </a:r>
            <a:r>
              <a:rPr lang="en-US" altLang="ko-KR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  <a:sym typeface="Wingdings" panose="05000000000000000000" pitchFamily="2" charset="2"/>
              </a:rPr>
              <a:t> </a:t>
            </a:r>
            <a:r>
              <a:rPr lang="en-US" altLang="ko-KR" sz="1200" b="1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(</a:t>
            </a:r>
            <a:r>
              <a:rPr lang="ko-KR" altLang="en-US" sz="1200" b="1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정형화된 </a:t>
            </a:r>
            <a:r>
              <a:rPr lang="ko-KR" altLang="en-US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단순 반복 작업에 대한 시간 최소화</a:t>
            </a:r>
            <a:r>
              <a:rPr lang="en-US" altLang="ko-KR" sz="1200" b="1" dirty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 Unicode MS" pitchFamily="50" charset="-127"/>
              </a:rPr>
              <a:t>) </a:t>
            </a:r>
          </a:p>
        </p:txBody>
      </p:sp>
      <p:sp>
        <p:nvSpPr>
          <p:cNvPr id="40" name="Oval 75">
            <a:extLst>
              <a:ext uri="{FF2B5EF4-FFF2-40B4-BE49-F238E27FC236}">
                <a16:creationId xmlns:a16="http://schemas.microsoft.com/office/drawing/2014/main" id="{B267CB4D-B836-4528-AFF0-DA64042A9725}"/>
              </a:ext>
            </a:extLst>
          </p:cNvPr>
          <p:cNvSpPr/>
          <p:nvPr/>
        </p:nvSpPr>
        <p:spPr bwMode="gray">
          <a:xfrm>
            <a:off x="308280" y="5984440"/>
            <a:ext cx="868650" cy="739805"/>
          </a:xfrm>
          <a:prstGeom prst="ellipse">
            <a:avLst/>
          </a:prstGeom>
          <a:solidFill>
            <a:srgbClr val="0000FF"/>
          </a:solidFill>
          <a:ln w="6350" algn="ctr">
            <a:noFill/>
            <a:miter lim="800000"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lIns="0" tIns="69669" rIns="0" bIns="69669" rtlCol="0" anchor="ctr"/>
          <a:lstStyle/>
          <a:p>
            <a:pPr algn="ctr" defTabSz="1039307" fontAlgn="base"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</a:pPr>
            <a:r>
              <a:rPr lang="ko-KR" altLang="en-US" sz="1600" b="1" kern="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Arial Unicode MS" pitchFamily="34" charset="-128"/>
              </a:rPr>
              <a:t>효과</a:t>
            </a:r>
          </a:p>
        </p:txBody>
      </p:sp>
    </p:spTree>
    <p:extLst>
      <p:ext uri="{BB962C8B-B14F-4D97-AF65-F5344CB8AC3E}">
        <p14:creationId xmlns:p14="http://schemas.microsoft.com/office/powerpoint/2010/main" val="72168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24469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4" y="184099"/>
            <a:ext cx="5173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RPA (</a:t>
            </a:r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Robotic Process Automation)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sp>
        <p:nvSpPr>
          <p:cNvPr id="19" name="object 7">
            <a:extLst>
              <a:ext uri="{FF2B5EF4-FFF2-40B4-BE49-F238E27FC236}">
                <a16:creationId xmlns:a16="http://schemas.microsoft.com/office/drawing/2014/main" id="{870EF8A3-DC10-4B95-B33F-41317E672408}"/>
              </a:ext>
            </a:extLst>
          </p:cNvPr>
          <p:cNvSpPr txBox="1"/>
          <p:nvPr/>
        </p:nvSpPr>
        <p:spPr>
          <a:xfrm>
            <a:off x="421895" y="883967"/>
            <a:ext cx="7519838" cy="288851"/>
          </a:xfrm>
          <a:prstGeom prst="rect">
            <a:avLst/>
          </a:prstGeom>
        </p:spPr>
        <p:txBody>
          <a:bodyPr vert="horz" wrap="square" lIns="0" tIns="11737" rIns="0" bIns="0" rtlCol="0">
            <a:spAutoFit/>
          </a:bodyPr>
          <a:lstStyle/>
          <a:p>
            <a:pPr marL="11178">
              <a:spcBef>
                <a:spcPts val="93"/>
              </a:spcBef>
            </a:pPr>
            <a:r>
              <a:rPr lang="ko-KR" altLang="en-US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▶</a:t>
            </a:r>
            <a:r>
              <a:rPr lang="ko-KR" altLang="en-US" smtClean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사무 업무에서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로봇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S/W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에 의한 업무 자동화는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…</a:t>
            </a:r>
            <a:endParaRPr dirty="0">
              <a:latin typeface="HY헤드라인M" panose="02030600000101010101" pitchFamily="18" charset="-127"/>
              <a:ea typeface="HY헤드라인M" panose="02030600000101010101" pitchFamily="18" charset="-127"/>
              <a:cs typeface="Bandal"/>
            </a:endParaRPr>
          </a:p>
        </p:txBody>
      </p:sp>
      <p:sp>
        <p:nvSpPr>
          <p:cNvPr id="21" name="object 5">
            <a:extLst>
              <a:ext uri="{FF2B5EF4-FFF2-40B4-BE49-F238E27FC236}">
                <a16:creationId xmlns:a16="http://schemas.microsoft.com/office/drawing/2014/main" id="{CF59D3E0-2D97-4908-B0D5-C9D2D9D87D8A}"/>
              </a:ext>
            </a:extLst>
          </p:cNvPr>
          <p:cNvSpPr txBox="1"/>
          <p:nvPr/>
        </p:nvSpPr>
        <p:spPr>
          <a:xfrm>
            <a:off x="467783" y="1279345"/>
            <a:ext cx="9001125" cy="103505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wrap="square" lIns="0" tIns="92869" rIns="0" bIns="0" rtlCol="0" anchor="t">
            <a:spAutoFit/>
          </a:bodyPr>
          <a:lstStyle/>
          <a:p>
            <a:pPr marL="224942">
              <a:lnSpc>
                <a:spcPct val="150000"/>
              </a:lnSpc>
              <a:spcBef>
                <a:spcPts val="731"/>
              </a:spcBef>
            </a:pPr>
            <a:r>
              <a:rPr lang="ko-KR" altLang="en-US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사람이 </a:t>
            </a:r>
            <a:r>
              <a:rPr lang="ko-KR" altLang="en-US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수행</a:t>
            </a:r>
            <a:r>
              <a:rPr lang="ko-KR" altLang="en-US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하는 반복적인 </a:t>
            </a:r>
            <a:r>
              <a:rPr lang="ko-KR" altLang="en-US" sz="1100" spc="-22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업무를 소프트웨어를 </a:t>
            </a:r>
            <a:r>
              <a:rPr lang="ko-KR" altLang="en-US" sz="1100" spc="-22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통해 </a:t>
            </a:r>
            <a:r>
              <a:rPr lang="ko-KR" altLang="en-US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자동화하는 기술로서 이는 단순 반복 작업에 </a:t>
            </a:r>
            <a:r>
              <a:rPr lang="ko-KR" altLang="en-US" sz="1100" spc="-22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대한 시간 및 </a:t>
            </a:r>
            <a:r>
              <a:rPr lang="ko-KR" altLang="en-US" sz="1100" spc="-22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인건비를 </a:t>
            </a:r>
            <a:r>
              <a:rPr lang="ko-KR" altLang="en-US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감소 시키고</a:t>
            </a:r>
            <a:endParaRPr lang="en-US" altLang="ko-KR" sz="1100" spc="-22" smtClean="0">
              <a:latin typeface="HY헤드라인M" panose="02030600000101010101" pitchFamily="18" charset="-127"/>
              <a:ea typeface="HY헤드라인M" panose="02030600000101010101" pitchFamily="18" charset="-127"/>
              <a:cs typeface="Arial"/>
            </a:endParaRPr>
          </a:p>
          <a:p>
            <a:pPr marL="224942">
              <a:lnSpc>
                <a:spcPct val="150000"/>
              </a:lnSpc>
              <a:spcBef>
                <a:spcPts val="731"/>
              </a:spcBef>
            </a:pPr>
            <a:r>
              <a:rPr lang="ko-KR" altLang="en-US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사람은 </a:t>
            </a:r>
            <a:r>
              <a:rPr lang="ko-KR" altLang="en-US" sz="1100" spc="-22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보다 </a:t>
            </a:r>
            <a:r>
              <a:rPr lang="ko-KR" altLang="en-US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부가가치가 </a:t>
            </a:r>
            <a:r>
              <a:rPr lang="ko-KR" altLang="en-US" sz="1100" spc="-22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높은 </a:t>
            </a:r>
            <a:r>
              <a:rPr lang="ko-KR" altLang="en-US" sz="1100" spc="-22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업무에 </a:t>
            </a:r>
            <a:r>
              <a:rPr lang="ko-KR" altLang="en-US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집중하여 전문성을 높이며 업무 </a:t>
            </a:r>
            <a:r>
              <a:rPr lang="ko-KR" altLang="en-US" sz="1100" spc="-22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만족도를 </a:t>
            </a:r>
            <a:r>
              <a:rPr lang="ko-KR" altLang="en-US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높일 수 </a:t>
            </a:r>
            <a:r>
              <a:rPr lang="ko-KR" altLang="en-US" sz="1100" spc="-22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있다</a:t>
            </a:r>
            <a:r>
              <a:rPr lang="en-US" altLang="ko-KR" sz="1100" spc="-22" smtClean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.</a:t>
            </a:r>
          </a:p>
          <a:p>
            <a:pPr marL="224942">
              <a:lnSpc>
                <a:spcPct val="150000"/>
              </a:lnSpc>
              <a:spcBef>
                <a:spcPts val="731"/>
              </a:spcBef>
            </a:pPr>
            <a:endParaRPr sz="1100" dirty="0">
              <a:latin typeface="HY헤드라인M" panose="02030600000101010101" pitchFamily="18" charset="-127"/>
              <a:ea typeface="HY헤드라인M" panose="02030600000101010101" pitchFamily="18" charset="-127"/>
              <a:cs typeface="Arial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5D93271-BB12-4E8F-B82F-D6926755C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83" y="2143689"/>
            <a:ext cx="9001125" cy="459105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CC7A07B-42DE-4F42-8429-20E1CC22F6EA}"/>
              </a:ext>
            </a:extLst>
          </p:cNvPr>
          <p:cNvSpPr/>
          <p:nvPr/>
        </p:nvSpPr>
        <p:spPr>
          <a:xfrm>
            <a:off x="6301000" y="2217808"/>
            <a:ext cx="1350628" cy="30200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28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24469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4" y="184099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RPA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적용범위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sp>
        <p:nvSpPr>
          <p:cNvPr id="19" name="object 7">
            <a:extLst>
              <a:ext uri="{FF2B5EF4-FFF2-40B4-BE49-F238E27FC236}">
                <a16:creationId xmlns:a16="http://schemas.microsoft.com/office/drawing/2014/main" id="{870EF8A3-DC10-4B95-B33F-41317E672408}"/>
              </a:ext>
            </a:extLst>
          </p:cNvPr>
          <p:cNvSpPr txBox="1"/>
          <p:nvPr/>
        </p:nvSpPr>
        <p:spPr>
          <a:xfrm>
            <a:off x="421895" y="976246"/>
            <a:ext cx="7519838" cy="288851"/>
          </a:xfrm>
          <a:prstGeom prst="rect">
            <a:avLst/>
          </a:prstGeom>
        </p:spPr>
        <p:txBody>
          <a:bodyPr vert="horz" wrap="square" lIns="0" tIns="11737" rIns="0" bIns="0" rtlCol="0">
            <a:spAutoFit/>
          </a:bodyPr>
          <a:lstStyle/>
          <a:p>
            <a:pPr marL="11178">
              <a:spcBef>
                <a:spcPts val="93"/>
              </a:spcBef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▶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RPA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로 수행 가능한 업무</a:t>
            </a:r>
            <a:endParaRPr dirty="0">
              <a:latin typeface="HY헤드라인M" panose="02030600000101010101" pitchFamily="18" charset="-127"/>
              <a:ea typeface="HY헤드라인M" panose="02030600000101010101" pitchFamily="18" charset="-127"/>
              <a:cs typeface="Bandal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F1AA23C-8B63-41A3-93D0-F2CC8DC169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265"/>
          <a:stretch/>
        </p:blipFill>
        <p:spPr>
          <a:xfrm>
            <a:off x="456512" y="1386837"/>
            <a:ext cx="9045707" cy="1502381"/>
          </a:xfrm>
          <a:prstGeom prst="rect">
            <a:avLst/>
          </a:prstGeom>
        </p:spPr>
      </p:pic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3AC75762-C2C4-4BD9-88C1-CC69047BDE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670792"/>
              </p:ext>
            </p:extLst>
          </p:nvPr>
        </p:nvGraphicFramePr>
        <p:xfrm>
          <a:off x="456512" y="3091607"/>
          <a:ext cx="9045707" cy="354191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8879">
                  <a:extLst>
                    <a:ext uri="{9D8B030D-6E8A-4147-A177-3AD203B41FA5}">
                      <a16:colId xmlns:a16="http://schemas.microsoft.com/office/drawing/2014/main" val="3905251007"/>
                    </a:ext>
                  </a:extLst>
                </a:gridCol>
                <a:gridCol w="2074397">
                  <a:extLst>
                    <a:ext uri="{9D8B030D-6E8A-4147-A177-3AD203B41FA5}">
                      <a16:colId xmlns:a16="http://schemas.microsoft.com/office/drawing/2014/main" val="810353074"/>
                    </a:ext>
                  </a:extLst>
                </a:gridCol>
                <a:gridCol w="3272164">
                  <a:extLst>
                    <a:ext uri="{9D8B030D-6E8A-4147-A177-3AD203B41FA5}">
                      <a16:colId xmlns:a16="http://schemas.microsoft.com/office/drawing/2014/main" val="3465455971"/>
                    </a:ext>
                  </a:extLst>
                </a:gridCol>
                <a:gridCol w="2890267">
                  <a:extLst>
                    <a:ext uri="{9D8B030D-6E8A-4147-A177-3AD203B41FA5}">
                      <a16:colId xmlns:a16="http://schemas.microsoft.com/office/drawing/2014/main" val="913143104"/>
                    </a:ext>
                  </a:extLst>
                </a:gridCol>
              </a:tblGrid>
              <a:tr h="41518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대상업무 선정기준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RPA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로 수행 가능한 업무</a:t>
                      </a:r>
                      <a:endParaRPr lang="ko-KR" altLang="en-US" sz="1400" dirty="0">
                        <a:solidFill>
                          <a:schemeClr val="tx1"/>
                        </a:solidFill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4019707"/>
                  </a:ext>
                </a:extLst>
              </a:tr>
              <a:tr h="521123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요건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반복적인 업무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latinLnBrk="1">
                        <a:lnSpc>
                          <a:spcPct val="250000"/>
                        </a:lnSpc>
                      </a:pP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■ 웹사이트</a:t>
                      </a:r>
                      <a:r>
                        <a:rPr lang="en-US" altLang="ko-KR" sz="110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앱</a:t>
                      </a:r>
                      <a:r>
                        <a:rPr lang="en-US" altLang="ko-KR" sz="1100" smtClean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로그인</a:t>
                      </a:r>
                      <a:endParaRPr lang="en-US" altLang="ko-KR" sz="110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■ 시스템에 </a:t>
                      </a:r>
                      <a:r>
                        <a:rPr lang="ko-KR" altLang="en-US" sz="1100">
                          <a:latin typeface="+mn-ea"/>
                          <a:ea typeface="+mn-ea"/>
                        </a:rPr>
                        <a:t>접속하여 </a:t>
                      </a:r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데이터 추출</a:t>
                      </a:r>
                      <a:endParaRPr lang="en-US" altLang="ko-KR" sz="110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■ 조건에 해당하는 규칙 수행</a:t>
                      </a:r>
                      <a:endParaRPr lang="en-US" altLang="ko-KR" sz="110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■ </a:t>
                      </a:r>
                      <a:r>
                        <a:rPr lang="ko-KR" altLang="en-US" sz="1100">
                          <a:latin typeface="+mn-ea"/>
                          <a:ea typeface="+mn-ea"/>
                        </a:rPr>
                        <a:t>시스템에 </a:t>
                      </a:r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데이터</a:t>
                      </a:r>
                      <a:r>
                        <a:rPr lang="en-US" altLang="ko-KR" sz="1100" smtClean="0"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입력</a:t>
                      </a:r>
                      <a:endParaRPr lang="en-US" altLang="ko-KR" sz="110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■ 이메일 보내기</a:t>
                      </a:r>
                      <a:endParaRPr lang="en-US" altLang="ko-KR" sz="110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■ 파일 또는 폴더 옮기기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l" latinLnBrk="1">
                        <a:lnSpc>
                          <a:spcPct val="250000"/>
                        </a:lnSpc>
                      </a:pPr>
                      <a:r>
                        <a:rPr lang="ko-KR" altLang="en-US" sz="1100">
                          <a:latin typeface="+mn-ea"/>
                          <a:ea typeface="+mn-ea"/>
                        </a:rPr>
                        <a:t>■ </a:t>
                      </a:r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데이터 추출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편집된 파일 저장위치 저장</a:t>
                      </a:r>
                      <a:r>
                        <a:rPr lang="ko-KR" altLang="en-US" sz="1100">
                          <a:latin typeface="+mn-ea"/>
                          <a:ea typeface="+mn-ea"/>
                        </a:rPr>
                        <a:t>■ </a:t>
                      </a:r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데이터 비교</a:t>
                      </a:r>
                      <a:r>
                        <a:rPr lang="en-US" altLang="ko-KR" sz="1100" smtClean="0"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분석을 통한 오류 검증</a:t>
                      </a:r>
                      <a:endParaRPr lang="en-US" altLang="ko-KR" sz="110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>
                          <a:latin typeface="+mn-ea"/>
                          <a:ea typeface="+mn-ea"/>
                        </a:rPr>
                        <a:t>■ </a:t>
                      </a:r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정보 검색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업데이트 및 수집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분석</a:t>
                      </a:r>
                      <a:endParaRPr lang="en-US" altLang="ko-KR" sz="1100" dirty="0"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2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8222033"/>
                  </a:ext>
                </a:extLst>
              </a:tr>
              <a:tr h="52112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구조화된 프로세스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6651791"/>
                  </a:ext>
                </a:extLst>
              </a:tr>
              <a:tr h="52112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규칙기반 업무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39525"/>
                  </a:ext>
                </a:extLst>
              </a:tr>
              <a:tr h="521123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대상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>
                          <a:latin typeface="+mn-ea"/>
                          <a:ea typeface="+mn-ea"/>
                        </a:rPr>
                        <a:t>대량의 </a:t>
                      </a:r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데이터 처리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5493021"/>
                  </a:ext>
                </a:extLst>
              </a:tr>
              <a:tr h="52112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서로다른 </a:t>
                      </a:r>
                      <a:r>
                        <a:rPr lang="ko-KR" altLang="en-US" sz="1100">
                          <a:latin typeface="+mn-ea"/>
                          <a:ea typeface="+mn-ea"/>
                        </a:rPr>
                        <a:t>시스템 </a:t>
                      </a:r>
                      <a:r>
                        <a:rPr lang="ko-KR" altLang="en-US" sz="1100" smtClean="0">
                          <a:latin typeface="+mn-ea"/>
                          <a:ea typeface="+mn-ea"/>
                        </a:rPr>
                        <a:t>인터페이스</a:t>
                      </a:r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457068"/>
                  </a:ext>
                </a:extLst>
              </a:tr>
              <a:tr h="52112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HY헤드라인M" panose="02030600000101010101" pitchFamily="18" charset="-127"/>
                        <a:ea typeface="HY헤드라인M" panose="02030600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노동집약적</a:t>
                      </a:r>
                      <a:r>
                        <a:rPr lang="en-US" altLang="ko-KR" sz="1100" dirty="0"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100" dirty="0">
                          <a:latin typeface="+mn-ea"/>
                          <a:ea typeface="+mn-ea"/>
                        </a:rPr>
                        <a:t>반복적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4085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7521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56AFC9B1-D518-4368-8D5A-361BD847CD0F}"/>
              </a:ext>
            </a:extLst>
          </p:cNvPr>
          <p:cNvSpPr/>
          <p:nvPr/>
        </p:nvSpPr>
        <p:spPr>
          <a:xfrm>
            <a:off x="181898" y="1349093"/>
            <a:ext cx="9576384" cy="6116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24469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4" y="184099"/>
            <a:ext cx="28648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RPA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업무 식별 절차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sp>
        <p:nvSpPr>
          <p:cNvPr id="19" name="object 7">
            <a:extLst>
              <a:ext uri="{FF2B5EF4-FFF2-40B4-BE49-F238E27FC236}">
                <a16:creationId xmlns:a16="http://schemas.microsoft.com/office/drawing/2014/main" id="{870EF8A3-DC10-4B95-B33F-41317E672408}"/>
              </a:ext>
            </a:extLst>
          </p:cNvPr>
          <p:cNvSpPr txBox="1"/>
          <p:nvPr/>
        </p:nvSpPr>
        <p:spPr>
          <a:xfrm>
            <a:off x="329616" y="892356"/>
            <a:ext cx="7519838" cy="288851"/>
          </a:xfrm>
          <a:prstGeom prst="rect">
            <a:avLst/>
          </a:prstGeom>
        </p:spPr>
        <p:txBody>
          <a:bodyPr vert="horz" wrap="square" lIns="0" tIns="11737" rIns="0" bIns="0" rtlCol="0">
            <a:spAutoFit/>
          </a:bodyPr>
          <a:lstStyle/>
          <a:p>
            <a:pPr marL="11178">
              <a:spcBef>
                <a:spcPts val="93"/>
              </a:spcBef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▶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RPA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업무 식별절차</a:t>
            </a:r>
            <a:endParaRPr dirty="0">
              <a:latin typeface="HY헤드라인M" panose="02030600000101010101" pitchFamily="18" charset="-127"/>
              <a:ea typeface="HY헤드라인M" panose="02030600000101010101" pitchFamily="18" charset="-127"/>
              <a:cs typeface="Band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D1D883-8878-41E2-B064-8B1E8E7D2C67}"/>
              </a:ext>
            </a:extLst>
          </p:cNvPr>
          <p:cNvSpPr txBox="1"/>
          <p:nvPr/>
        </p:nvSpPr>
        <p:spPr>
          <a:xfrm>
            <a:off x="329616" y="1466328"/>
            <a:ext cx="549862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자동화 용이성</a:t>
            </a:r>
            <a:r>
              <a:rPr lang="en-US" altLang="ko-KR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[</a:t>
            </a:r>
            <a:r>
              <a:rPr lang="ko-KR" altLang="en-US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단순</a:t>
            </a:r>
            <a:r>
              <a:rPr lang="en-US" altLang="ko-KR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.</a:t>
            </a:r>
            <a:r>
              <a:rPr lang="ko-KR" altLang="en-US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명확성</a:t>
            </a:r>
            <a:r>
              <a:rPr lang="en-US" altLang="ko-KR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] </a:t>
            </a:r>
            <a:r>
              <a:rPr lang="ko-KR" altLang="en-US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↑ </a:t>
            </a:r>
            <a:r>
              <a:rPr lang="en-US" altLang="ko-KR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&amp; </a:t>
            </a:r>
            <a:r>
              <a:rPr lang="ko-KR" altLang="en-US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효과</a:t>
            </a:r>
            <a:r>
              <a:rPr lang="en-US" altLang="ko-KR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[</a:t>
            </a:r>
            <a:r>
              <a:rPr lang="ko-KR" altLang="en-US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절감시간</a:t>
            </a:r>
            <a:r>
              <a:rPr lang="en-US" altLang="ko-KR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] </a:t>
            </a:r>
            <a:r>
              <a:rPr lang="ko-KR" altLang="en-US" sz="1300" dirty="0"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</a:rPr>
              <a:t>↑ 순서로 과제 산출함</a:t>
            </a:r>
            <a:endParaRPr lang="ko-KR" altLang="en-US" sz="1300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64D5D38-5DA5-41AB-86ED-BCA2EB5DBC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2" r="953" b="2393"/>
          <a:stretch/>
        </p:blipFill>
        <p:spPr>
          <a:xfrm>
            <a:off x="181898" y="1842659"/>
            <a:ext cx="9576384" cy="492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37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24469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4" y="184099"/>
            <a:ext cx="2762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RPA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과제 주요사례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003842F-622E-4917-8E24-E8242F27FCB7}"/>
              </a:ext>
            </a:extLst>
          </p:cNvPr>
          <p:cNvSpPr/>
          <p:nvPr/>
        </p:nvSpPr>
        <p:spPr>
          <a:xfrm>
            <a:off x="131763" y="952614"/>
            <a:ext cx="4649961" cy="57212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■ 자동차부품사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[ 4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개 社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]</a:t>
            </a:r>
          </a:p>
          <a:p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1. </a:t>
            </a:r>
            <a:r>
              <a:rPr lang="en-US" altLang="ko-KR" sz="1100" dirty="0" err="1">
                <a:solidFill>
                  <a:schemeClr val="tx1"/>
                </a:solidFill>
                <a:latin typeface="+mn-ea"/>
              </a:rPr>
              <a:t>Vaatz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 EO, BOM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정보가공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도면다운 및 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   PLM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업로드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2.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원산지증명서 발급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3. </a:t>
            </a:r>
            <a:r>
              <a:rPr lang="ko-KR" altLang="en-US" sz="1100" dirty="0" err="1">
                <a:solidFill>
                  <a:schemeClr val="tx1"/>
                </a:solidFill>
                <a:latin typeface="+mn-ea"/>
              </a:rPr>
              <a:t>수출신고필증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업로드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4.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국내출장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외근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)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여비정산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SAP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전표작성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5. </a:t>
            </a:r>
            <a:r>
              <a:rPr lang="ko-KR" altLang="en-US" sz="1100" dirty="0" err="1">
                <a:solidFill>
                  <a:schemeClr val="tx1"/>
                </a:solidFill>
                <a:latin typeface="+mn-ea"/>
              </a:rPr>
              <a:t>오토웨이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메일저장 및 공유자동화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6. </a:t>
            </a:r>
            <a:r>
              <a:rPr lang="ko-KR" altLang="en-US" sz="1100" dirty="0" err="1">
                <a:solidFill>
                  <a:schemeClr val="tx1"/>
                </a:solidFill>
                <a:latin typeface="+mn-ea"/>
              </a:rPr>
              <a:t>금형표준화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계약서 작성 및 </a:t>
            </a:r>
            <a:r>
              <a:rPr lang="ko-KR" altLang="en-US" sz="1100" dirty="0" err="1">
                <a:solidFill>
                  <a:schemeClr val="tx1"/>
                </a:solidFill>
                <a:latin typeface="+mn-ea"/>
              </a:rPr>
              <a:t>결제상신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7. HKMC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생산실적 자동조회 및 실적 다운로드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8.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현대차 자재 소요량 계획 업로드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9.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세금계산서 승인 자동화 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10.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고객사별 </a:t>
            </a:r>
            <a:r>
              <a:rPr lang="ko-KR" altLang="en-US" sz="1100" dirty="0" err="1">
                <a:solidFill>
                  <a:schemeClr val="tx1"/>
                </a:solidFill>
                <a:latin typeface="+mn-ea"/>
              </a:rPr>
              <a:t>크레임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보고서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11.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협력사 원산지확인서 취합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12.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연차촉진 업무협조전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13.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보증보험 전자서명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14. 4</a:t>
            </a:r>
            <a:r>
              <a:rPr lang="ko-KR" altLang="en-US" sz="1100" dirty="0" err="1">
                <a:solidFill>
                  <a:schemeClr val="tx1"/>
                </a:solidFill>
                <a:latin typeface="+mn-ea"/>
              </a:rPr>
              <a:t>대보험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취득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/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상실신고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15.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수입비용정산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16.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수입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PO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자동생성 및 발송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17. </a:t>
            </a:r>
            <a:r>
              <a:rPr lang="ko-KR" altLang="en-US" sz="1100" dirty="0" err="1">
                <a:solidFill>
                  <a:schemeClr val="tx1"/>
                </a:solidFill>
                <a:latin typeface="+mn-ea"/>
              </a:rPr>
              <a:t>납촉관리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업무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18.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외주협력사 비용 구매청구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19.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일 생산실적 집계 확인</a:t>
            </a:r>
            <a:endParaRPr lang="ko-KR" altLang="en-US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A1FF145-C6D0-4450-9AC0-96EBBCB0FB2B}"/>
              </a:ext>
            </a:extLst>
          </p:cNvPr>
          <p:cNvSpPr/>
          <p:nvPr/>
        </p:nvSpPr>
        <p:spPr>
          <a:xfrm>
            <a:off x="4890782" y="952613"/>
            <a:ext cx="4883453" cy="57212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■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LG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협력사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[ 4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개 社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]</a:t>
            </a:r>
          </a:p>
          <a:p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LG </a:t>
            </a:r>
            <a:r>
              <a:rPr lang="ko-KR" altLang="en-US" sz="1100" dirty="0" err="1">
                <a:solidFill>
                  <a:schemeClr val="tx1"/>
                </a:solidFill>
                <a:latin typeface="+mn-ea"/>
              </a:rPr>
              <a:t>사급발주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자동화</a:t>
            </a:r>
            <a:endParaRPr lang="en-US" altLang="ko-KR" sz="11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CPC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시방현황 확인 및 전자결제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LG BOM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다운로드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, ERP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업로드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LG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입고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, ERP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출하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DATA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비교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월배차시스템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자료집계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출하실적 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ERP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등록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검사측정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DATA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변환 리포트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출하검사 시방확인 업무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Shot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메일회신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금형 경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.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중수리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실적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메일회신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사급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P.O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조회 및 주문서 작성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LG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단가입력 다운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. ERP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업로드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무작업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집계 리포트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.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메일회신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  <a:latin typeface="+mn-ea"/>
              </a:rPr>
              <a:t>미회신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 마감 및 알람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물동량 다운로드 및 문서편집</a:t>
            </a: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.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메일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초과근무 현황 메일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공정불량율 집계 메일 자동화</a:t>
            </a:r>
            <a:endParaRPr lang="en-US" altLang="ko-KR" sz="1200" dirty="0">
              <a:solidFill>
                <a:schemeClr val="tx1"/>
              </a:solidFill>
              <a:latin typeface="+mn-ea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  <a:latin typeface="+mn-ea"/>
              </a:rPr>
              <a:t>상계전표 처리 자동화</a:t>
            </a:r>
          </a:p>
        </p:txBody>
      </p:sp>
    </p:spTree>
    <p:extLst>
      <p:ext uri="{BB962C8B-B14F-4D97-AF65-F5344CB8AC3E}">
        <p14:creationId xmlns:p14="http://schemas.microsoft.com/office/powerpoint/2010/main" val="176256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24469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4" y="184099"/>
            <a:ext cx="1428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RPA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효과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5D7450C-5DEF-4CD5-B1E3-5E9BD19B7155}"/>
              </a:ext>
            </a:extLst>
          </p:cNvPr>
          <p:cNvSpPr/>
          <p:nvPr/>
        </p:nvSpPr>
        <p:spPr>
          <a:xfrm>
            <a:off x="934918" y="1889310"/>
            <a:ext cx="1981500" cy="176653"/>
          </a:xfrm>
          <a:prstGeom prst="rect">
            <a:avLst/>
          </a:prstGeom>
          <a:solidFill>
            <a:srgbClr val="FF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8E53922-2781-470C-AEEE-6626C1DCB2A4}"/>
              </a:ext>
            </a:extLst>
          </p:cNvPr>
          <p:cNvSpPr/>
          <p:nvPr/>
        </p:nvSpPr>
        <p:spPr>
          <a:xfrm>
            <a:off x="273604" y="2482636"/>
            <a:ext cx="2637376" cy="184558"/>
          </a:xfrm>
          <a:prstGeom prst="rect">
            <a:avLst/>
          </a:prstGeom>
          <a:solidFill>
            <a:srgbClr val="FF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DDF9529F-EB91-444B-9A81-1540597455B0}"/>
              </a:ext>
            </a:extLst>
          </p:cNvPr>
          <p:cNvGrpSpPr/>
          <p:nvPr/>
        </p:nvGrpSpPr>
        <p:grpSpPr>
          <a:xfrm>
            <a:off x="273604" y="883967"/>
            <a:ext cx="9358792" cy="5789931"/>
            <a:chOff x="273604" y="1181207"/>
            <a:chExt cx="9358792" cy="5150201"/>
          </a:xfrm>
        </p:grpSpPr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E344D8FE-8BEE-47C4-B679-214E66BB0F0D}"/>
                </a:ext>
              </a:extLst>
            </p:cNvPr>
            <p:cNvSpPr txBox="1"/>
            <p:nvPr/>
          </p:nvSpPr>
          <p:spPr>
            <a:xfrm>
              <a:off x="273604" y="1278250"/>
              <a:ext cx="7519838" cy="288851"/>
            </a:xfrm>
            <a:prstGeom prst="rect">
              <a:avLst/>
            </a:prstGeom>
          </p:spPr>
          <p:txBody>
            <a:bodyPr vert="horz" wrap="square" lIns="0" tIns="11737" rIns="0" bIns="0" rtlCol="0">
              <a:spAutoFit/>
            </a:bodyPr>
            <a:lstStyle/>
            <a:p>
              <a:pPr marL="11178">
                <a:spcBef>
                  <a:spcPts val="93"/>
                </a:spcBef>
              </a:pPr>
              <a:r>
                <a:rPr lang="ko-KR" altLang="en-US" dirty="0">
                  <a:latin typeface="HY헤드라인M" panose="02030600000101010101" pitchFamily="18" charset="-127"/>
                  <a:ea typeface="HY헤드라인M" panose="02030600000101010101" pitchFamily="18" charset="-127"/>
                  <a:cs typeface="Bandal"/>
                </a:rPr>
                <a:t>▶</a:t>
              </a:r>
              <a:r>
                <a:rPr lang="en-US" altLang="ko-KR" dirty="0">
                  <a:latin typeface="HY헤드라인M" panose="02030600000101010101" pitchFamily="18" charset="-127"/>
                  <a:ea typeface="HY헤드라인M" panose="02030600000101010101" pitchFamily="18" charset="-127"/>
                  <a:cs typeface="Bandal"/>
                </a:rPr>
                <a:t>RPA </a:t>
              </a:r>
              <a:r>
                <a:rPr lang="ko-KR" altLang="en-US" dirty="0">
                  <a:latin typeface="HY헤드라인M" panose="02030600000101010101" pitchFamily="18" charset="-127"/>
                  <a:ea typeface="HY헤드라인M" panose="02030600000101010101" pitchFamily="18" charset="-127"/>
                  <a:cs typeface="Bandal"/>
                </a:rPr>
                <a:t>도입으로 조직이 어떻게 개선 되었습니까</a:t>
              </a:r>
              <a:r>
                <a:rPr lang="en-US" altLang="ko-KR" dirty="0">
                  <a:latin typeface="HY헤드라인M" panose="02030600000101010101" pitchFamily="18" charset="-127"/>
                  <a:ea typeface="HY헤드라인M" panose="02030600000101010101" pitchFamily="18" charset="-127"/>
                  <a:cs typeface="Bandal"/>
                </a:rPr>
                <a:t>?</a:t>
              </a:r>
              <a:endParaRPr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endParaRPr>
            </a:p>
          </p:txBody>
        </p:sp>
        <p:graphicFrame>
          <p:nvGraphicFramePr>
            <p:cNvPr id="10" name="Chart 4">
              <a:extLst>
                <a:ext uri="{FF2B5EF4-FFF2-40B4-BE49-F238E27FC236}">
                  <a16:creationId xmlns:a16="http://schemas.microsoft.com/office/drawing/2014/main" id="{D1F89EA9-8409-43A5-83AD-2AADA536FF4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502821418"/>
                </p:ext>
              </p:extLst>
            </p:nvPr>
          </p:nvGraphicFramePr>
          <p:xfrm>
            <a:off x="273604" y="1181207"/>
            <a:ext cx="9358792" cy="515020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1635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E27E174-C467-4BAA-9167-2A2DBA1128AA}"/>
              </a:ext>
            </a:extLst>
          </p:cNvPr>
          <p:cNvCxnSpPr/>
          <p:nvPr/>
        </p:nvCxnSpPr>
        <p:spPr>
          <a:xfrm>
            <a:off x="0" y="724469"/>
            <a:ext cx="990600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751B650-9B8F-4C9F-8D78-7996A16E8EA0}"/>
              </a:ext>
            </a:extLst>
          </p:cNvPr>
          <p:cNvSpPr txBox="1"/>
          <p:nvPr/>
        </p:nvSpPr>
        <p:spPr>
          <a:xfrm>
            <a:off x="131764" y="184099"/>
            <a:ext cx="2044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RPA </a:t>
            </a:r>
            <a:r>
              <a:rPr lang="ko-KR" altLang="en-US" sz="2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사업영역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960D-B2F5-4B91-B2B8-58D3F2D51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732" y="264890"/>
            <a:ext cx="1451504" cy="300082"/>
          </a:xfrm>
          <a:prstGeom prst="rect">
            <a:avLst/>
          </a:prstGeom>
        </p:spPr>
      </p:pic>
      <p:sp>
        <p:nvSpPr>
          <p:cNvPr id="12" name="object 7">
            <a:extLst>
              <a:ext uri="{FF2B5EF4-FFF2-40B4-BE49-F238E27FC236}">
                <a16:creationId xmlns:a16="http://schemas.microsoft.com/office/drawing/2014/main" id="{381EE9CC-F2BB-4D9B-A0E7-7DF8B241B285}"/>
              </a:ext>
            </a:extLst>
          </p:cNvPr>
          <p:cNvSpPr txBox="1"/>
          <p:nvPr/>
        </p:nvSpPr>
        <p:spPr>
          <a:xfrm>
            <a:off x="329616" y="892356"/>
            <a:ext cx="7519838" cy="288851"/>
          </a:xfrm>
          <a:prstGeom prst="rect">
            <a:avLst/>
          </a:prstGeom>
        </p:spPr>
        <p:txBody>
          <a:bodyPr vert="horz" wrap="square" lIns="0" tIns="11737" rIns="0" bIns="0" rtlCol="0">
            <a:spAutoFit/>
          </a:bodyPr>
          <a:lstStyle/>
          <a:p>
            <a:pPr marL="11178">
              <a:spcBef>
                <a:spcPts val="93"/>
              </a:spcBef>
            </a:pP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▶</a:t>
            </a:r>
            <a:r>
              <a:rPr lang="en-US" altLang="ko-KR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RPA </a:t>
            </a:r>
            <a:r>
              <a:rPr lang="ko-KR" altLang="en-US" dirty="0">
                <a:latin typeface="HY헤드라인M" panose="02030600000101010101" pitchFamily="18" charset="-127"/>
                <a:ea typeface="HY헤드라인M" panose="02030600000101010101" pitchFamily="18" charset="-127"/>
                <a:cs typeface="Bandal"/>
              </a:rPr>
              <a:t>도입 구축을 위한 주요범위 항목</a:t>
            </a:r>
            <a:endParaRPr dirty="0">
              <a:latin typeface="HY헤드라인M" panose="02030600000101010101" pitchFamily="18" charset="-127"/>
              <a:ea typeface="HY헤드라인M" panose="02030600000101010101" pitchFamily="18" charset="-127"/>
              <a:cs typeface="Bandal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F63DC36-6F71-416A-9A9D-926C7A62C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64" y="1446096"/>
            <a:ext cx="9642472" cy="51470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9211BF3-4283-410C-B800-6B2F4FDCDB44}"/>
              </a:ext>
            </a:extLst>
          </p:cNvPr>
          <p:cNvSpPr txBox="1"/>
          <p:nvPr/>
        </p:nvSpPr>
        <p:spPr>
          <a:xfrm>
            <a:off x="6609520" y="3751406"/>
            <a:ext cx="32608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유니크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(5), 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삼천산업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(14), 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해송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(1), 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가온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(</a:t>
            </a:r>
            <a:r>
              <a:rPr lang="en-US" altLang="ko-KR" sz="1200" b="1">
                <a:highlight>
                  <a:srgbClr val="FFFF00"/>
                </a:highlight>
                <a:latin typeface="+mn-ea"/>
              </a:rPr>
              <a:t>2</a:t>
            </a:r>
            <a:r>
              <a:rPr lang="en-US" altLang="ko-KR" sz="1200" b="1" smtClean="0">
                <a:highlight>
                  <a:srgbClr val="FFFF00"/>
                </a:highlight>
                <a:latin typeface="+mn-ea"/>
              </a:rPr>
              <a:t>), ...</a:t>
            </a:r>
            <a:endParaRPr lang="ko-KR" altLang="en-US" sz="1200" b="1" dirty="0">
              <a:highlight>
                <a:srgbClr val="FFFF00"/>
              </a:highlight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8399E-DDD5-4515-BF20-B094101F35FD}"/>
              </a:ext>
            </a:extLst>
          </p:cNvPr>
          <p:cNvSpPr txBox="1"/>
          <p:nvPr/>
        </p:nvSpPr>
        <p:spPr>
          <a:xfrm>
            <a:off x="744719" y="3742603"/>
            <a:ext cx="1356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유니크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, 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삼천산업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578074-3167-4131-9823-D904FBE499AF}"/>
              </a:ext>
            </a:extLst>
          </p:cNvPr>
          <p:cNvSpPr txBox="1"/>
          <p:nvPr/>
        </p:nvSpPr>
        <p:spPr>
          <a:xfrm>
            <a:off x="6326439" y="6277153"/>
            <a:ext cx="33668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smtClean="0">
                <a:highlight>
                  <a:srgbClr val="FFFF00"/>
                </a:highlight>
                <a:latin typeface="+mn-ea"/>
              </a:rPr>
              <a:t>강사 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준비 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[2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명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]</a:t>
            </a:r>
            <a:endParaRPr lang="ko-KR" altLang="en-US" sz="1200" b="1" dirty="0">
              <a:highlight>
                <a:srgbClr val="FFFF00"/>
              </a:highlight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31D0B1-4EAB-4501-8D36-77626DB6B869}"/>
              </a:ext>
            </a:extLst>
          </p:cNvPr>
          <p:cNvSpPr txBox="1"/>
          <p:nvPr/>
        </p:nvSpPr>
        <p:spPr>
          <a:xfrm>
            <a:off x="611037" y="6316109"/>
            <a:ext cx="35206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프레임워크 개발 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[ 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유지보수 용이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, </a:t>
            </a:r>
            <a:r>
              <a:rPr lang="ko-KR" altLang="en-US" sz="1200" b="1" dirty="0">
                <a:highlight>
                  <a:srgbClr val="FFFF00"/>
                </a:highlight>
                <a:latin typeface="+mn-ea"/>
              </a:rPr>
              <a:t>로그기록관리 </a:t>
            </a:r>
            <a:r>
              <a:rPr lang="en-US" altLang="ko-KR" sz="1200" b="1" dirty="0">
                <a:highlight>
                  <a:srgbClr val="FFFF00"/>
                </a:highlight>
                <a:latin typeface="+mn-ea"/>
              </a:rPr>
              <a:t>]</a:t>
            </a:r>
            <a:endParaRPr lang="ko-KR" altLang="en-US" sz="1200" b="1" dirty="0">
              <a:highlight>
                <a:srgbClr val="FFFF00"/>
              </a:highlight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8119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2401</TotalTime>
  <Words>875</Words>
  <Application>Microsoft Office PowerPoint</Application>
  <PresentationFormat>A4 용지(210x297mm)</PresentationFormat>
  <Paragraphs>157</Paragraphs>
  <Slides>13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5" baseType="lpstr">
      <vt:lpstr>Arial Unicode MS</vt:lpstr>
      <vt:lpstr>Bandal</vt:lpstr>
      <vt:lpstr>HY헤드라인M</vt:lpstr>
      <vt:lpstr>Noto Sans CJK JP Regular</vt:lpstr>
      <vt:lpstr>나눔고딕</vt:lpstr>
      <vt:lpstr>맑은 고딕</vt:lpstr>
      <vt:lpstr>원신한 Light</vt:lpstr>
      <vt:lpstr>Arial</vt:lpstr>
      <vt:lpstr>Calibri</vt:lpstr>
      <vt:lpstr>Calibri Light</vt:lpstr>
      <vt:lpstr>Wingdings</vt:lpstr>
      <vt:lpstr>Office 테마</vt:lpstr>
      <vt:lpstr>RPA를 통한 업무자동화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RPA사업관련 보고</dc:title>
  <dc:creator>송 정훈</dc:creator>
  <cp:lastModifiedBy>gaon</cp:lastModifiedBy>
  <cp:revision>155</cp:revision>
  <cp:lastPrinted>2021-08-31T06:46:27Z</cp:lastPrinted>
  <dcterms:created xsi:type="dcterms:W3CDTF">2021-06-30T04:29:36Z</dcterms:created>
  <dcterms:modified xsi:type="dcterms:W3CDTF">2022-06-10T02:04:49Z</dcterms:modified>
</cp:coreProperties>
</file>

<file path=docProps/thumbnail.jpeg>
</file>